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1699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1700" r:id="rId10"/>
    <p:sldId id="1702" r:id="rId11"/>
    <p:sldId id="1703" r:id="rId12"/>
    <p:sldId id="1704" r:id="rId13"/>
    <p:sldId id="1705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795BF56-5E6A-4F2F-B368-60CAEECC955E}">
          <p14:sldIdLst>
            <p14:sldId id="1699"/>
            <p14:sldId id="294"/>
            <p14:sldId id="295"/>
            <p14:sldId id="296"/>
            <p14:sldId id="297"/>
            <p14:sldId id="298"/>
            <p14:sldId id="299"/>
            <p14:sldId id="300"/>
            <p14:sldId id="1700"/>
            <p14:sldId id="1702"/>
            <p14:sldId id="1703"/>
            <p14:sldId id="1704"/>
            <p14:sldId id="1705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B83"/>
    <a:srgbClr val="BAB8B9"/>
    <a:srgbClr val="921601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1" autoAdjust="0"/>
    <p:restoredTop sz="94896"/>
  </p:normalViewPr>
  <p:slideViewPr>
    <p:cSldViewPr snapToGrid="0">
      <p:cViewPr varScale="1">
        <p:scale>
          <a:sx n="67" d="100"/>
          <a:sy n="67" d="100"/>
        </p:scale>
        <p:origin x="7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about:blank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../embeddings/oleObject1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ER\Documents\Boletines%20de%20discusi&#243;n\Econom&#237;as%20LATAM\Gr&#225;fico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about:blank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about:blank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about:blank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about:blank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about:blank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about:blank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about:blank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ubbleChart>
        <c:varyColors val="0"/>
        <c:ser>
          <c:idx val="0"/>
          <c:order val="0"/>
          <c:tx>
            <c:v>0</c:v>
          </c:tx>
          <c:spPr>
            <a:solidFill>
              <a:srgbClr val="002C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1601"/>
              </a:solidFill>
            </c:spPr>
            <c:extLst>
              <c:ext xmlns:c16="http://schemas.microsoft.com/office/drawing/2014/chart" uri="{C3380CC4-5D6E-409C-BE32-E72D297353CC}">
                <c16:uniqueId val="{00000001-031B-465C-B987-88EB940E6D9D}"/>
              </c:ext>
            </c:extLst>
          </c:dPt>
          <c:dPt>
            <c:idx val="1"/>
            <c:invertIfNegative val="0"/>
            <c:bubble3D val="0"/>
            <c:spPr>
              <a:solidFill>
                <a:srgbClr val="FFA74F"/>
              </a:solidFill>
            </c:spPr>
            <c:extLst>
              <c:ext xmlns:c16="http://schemas.microsoft.com/office/drawing/2014/chart" uri="{C3380CC4-5D6E-409C-BE32-E72D297353CC}">
                <c16:uniqueId val="{00000003-031B-465C-B987-88EB940E6D9D}"/>
              </c:ext>
            </c:extLst>
          </c:dPt>
          <c:dPt>
            <c:idx val="2"/>
            <c:invertIfNegative val="0"/>
            <c:bubble3D val="0"/>
            <c:spPr>
              <a:solidFill>
                <a:srgbClr val="293B83"/>
              </a:solidFill>
            </c:spPr>
            <c:extLst>
              <c:ext xmlns:c16="http://schemas.microsoft.com/office/drawing/2014/chart" uri="{C3380CC4-5D6E-409C-BE32-E72D297353CC}">
                <c16:uniqueId val="{00000004-C191-4EA3-9466-DE73FC76337B}"/>
              </c:ext>
            </c:extLst>
          </c:dPt>
          <c:dPt>
            <c:idx val="3"/>
            <c:invertIfNegative val="0"/>
            <c:bubble3D val="0"/>
            <c:spPr>
              <a:solidFill>
                <a:srgbClr val="293B83"/>
              </a:solidFill>
            </c:spPr>
            <c:extLst>
              <c:ext xmlns:c16="http://schemas.microsoft.com/office/drawing/2014/chart" uri="{C3380CC4-5D6E-409C-BE32-E72D297353CC}">
                <c16:uniqueId val="{00000005-C191-4EA3-9466-DE73FC76337B}"/>
              </c:ext>
            </c:extLst>
          </c:dPt>
          <c:dPt>
            <c:idx val="4"/>
            <c:invertIfNegative val="0"/>
            <c:bubble3D val="0"/>
            <c:spPr>
              <a:solidFill>
                <a:srgbClr val="293B83"/>
              </a:solidFill>
            </c:spPr>
            <c:extLst>
              <c:ext xmlns:c16="http://schemas.microsoft.com/office/drawing/2014/chart" uri="{C3380CC4-5D6E-409C-BE32-E72D297353CC}">
                <c16:uniqueId val="{00000006-C191-4EA3-9466-DE73FC76337B}"/>
              </c:ext>
            </c:extLst>
          </c:dPt>
          <c:dPt>
            <c:idx val="5"/>
            <c:invertIfNegative val="0"/>
            <c:bubble3D val="0"/>
            <c:spPr>
              <a:solidFill>
                <a:srgbClr val="293B83"/>
              </a:solidFill>
            </c:spPr>
            <c:extLst>
              <c:ext xmlns:c16="http://schemas.microsoft.com/office/drawing/2014/chart" uri="{C3380CC4-5D6E-409C-BE32-E72D297353CC}">
                <c16:uniqueId val="{00000007-C191-4EA3-9466-DE73FC76337B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Hoja1!$D$14:$J$14</c:f>
              <c:numCache>
                <c:formatCode>General</c:formatCode>
                <c:ptCount val="7"/>
                <c:pt idx="0">
                  <c:v>-7</c:v>
                </c:pt>
                <c:pt idx="1">
                  <c:v>14</c:v>
                </c:pt>
                <c:pt idx="2">
                  <c:v>30</c:v>
                </c:pt>
                <c:pt idx="3">
                  <c:v>43</c:v>
                </c:pt>
                <c:pt idx="4">
                  <c:v>54.5</c:v>
                </c:pt>
                <c:pt idx="5">
                  <c:v>69</c:v>
                </c:pt>
                <c:pt idx="6">
                  <c:v>80</c:v>
                </c:pt>
              </c:numCache>
            </c:numRef>
          </c:xVal>
          <c:yVal>
            <c:numRef>
              <c:f>Hoja1!$D$15:$J$15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yVal>
          <c:bubbleSize>
            <c:numRef>
              <c:f>Hoja1!$D$17:$J$17</c:f>
              <c:numCache>
                <c:formatCode>0.0</c:formatCode>
                <c:ptCount val="7"/>
                <c:pt idx="0">
                  <c:v>48.879216762396318</c:v>
                </c:pt>
                <c:pt idx="1">
                  <c:v>33.543758941336243</c:v>
                </c:pt>
                <c:pt idx="2">
                  <c:v>8.1456583300519672</c:v>
                </c:pt>
                <c:pt idx="3">
                  <c:v>5.6596387049026262</c:v>
                </c:pt>
                <c:pt idx="4">
                  <c:v>2.441401609840232</c:v>
                </c:pt>
                <c:pt idx="5">
                  <c:v>1.3303256514724411</c:v>
                </c:pt>
                <c:pt idx="6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4-031B-465C-B987-88EB940E6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0"/>
        <c:showNegBubbles val="0"/>
        <c:axId val="170369024"/>
        <c:axId val="170369600"/>
      </c:bubbleChart>
      <c:valAx>
        <c:axId val="170369024"/>
        <c:scaling>
          <c:orientation val="minMax"/>
          <c:max val="80"/>
          <c:min val="-20"/>
        </c:scaling>
        <c:delete val="1"/>
        <c:axPos val="b"/>
        <c:numFmt formatCode="General" sourceLinked="1"/>
        <c:majorTickMark val="out"/>
        <c:minorTickMark val="none"/>
        <c:tickLblPos val="nextTo"/>
        <c:crossAx val="170369600"/>
        <c:crosses val="autoZero"/>
        <c:crossBetween val="midCat"/>
      </c:valAx>
      <c:valAx>
        <c:axId val="170369600"/>
        <c:scaling>
          <c:orientation val="minMax"/>
          <c:max val="0.05"/>
          <c:min val="-0.05"/>
        </c:scaling>
        <c:delete val="1"/>
        <c:axPos val="l"/>
        <c:numFmt formatCode="General" sourceLinked="1"/>
        <c:majorTickMark val="out"/>
        <c:minorTickMark val="none"/>
        <c:tickLblPos val="nextTo"/>
        <c:crossAx val="170369024"/>
        <c:crosses val="autoZero"/>
        <c:crossBetween val="midCat"/>
        <c:majorUnit val="0.02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bg1"/>
          </a:solidFill>
          <a:latin typeface="Century Gothic" panose="020B0502020202020204" pitchFamily="34" charset="0"/>
        </a:defRPr>
      </a:pPr>
      <a:endParaRPr lang="es-PE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644281312307418E-2"/>
          <c:y val="3.8134505979333572E-2"/>
          <c:w val="0.91884584013050574"/>
          <c:h val="0.72192410161927778"/>
        </c:manualLayout>
      </c:layout>
      <c:lineChart>
        <c:grouping val="standard"/>
        <c:varyColors val="0"/>
        <c:ser>
          <c:idx val="0"/>
          <c:order val="0"/>
          <c:spPr>
            <a:ln w="28575">
              <a:solidFill>
                <a:schemeClr val="accent5"/>
              </a:solidFill>
            </a:ln>
          </c:spPr>
          <c:marker>
            <c:symbol val="none"/>
          </c:marker>
          <c:dLbls>
            <c:dLbl>
              <c:idx val="2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6D-4E91-B7F7-9DD7524E084A}"/>
                </c:ext>
              </c:extLst>
            </c:dLbl>
            <c:dLbl>
              <c:idx val="2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6D-4E91-B7F7-9DD7524E084A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Electricidad!$M$4:$M$217</c:f>
              <c:numCache>
                <c:formatCode>d\-mmm</c:formatCode>
                <c:ptCount val="214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</c:numCache>
            </c:numRef>
          </c:cat>
          <c:val>
            <c:numRef>
              <c:f>Electricidad!$P$4:$P$217</c:f>
              <c:numCache>
                <c:formatCode>0%</c:formatCode>
                <c:ptCount val="214"/>
                <c:pt idx="0">
                  <c:v>2.3382826008919499E-2</c:v>
                </c:pt>
                <c:pt idx="1">
                  <c:v>2.2416372940457396E-2</c:v>
                </c:pt>
                <c:pt idx="2">
                  <c:v>2.0341132054688904E-2</c:v>
                </c:pt>
                <c:pt idx="3">
                  <c:v>1.8271540346638249E-2</c:v>
                </c:pt>
                <c:pt idx="4">
                  <c:v>1.9879044882768149E-2</c:v>
                </c:pt>
                <c:pt idx="5">
                  <c:v>2.3215429336740812E-2</c:v>
                </c:pt>
                <c:pt idx="6">
                  <c:v>2.8593569841798283E-2</c:v>
                </c:pt>
                <c:pt idx="7">
                  <c:v>3.4580386156816578E-2</c:v>
                </c:pt>
                <c:pt idx="8">
                  <c:v>4.041750953049239E-2</c:v>
                </c:pt>
                <c:pt idx="9">
                  <c:v>4.1875647572066521E-2</c:v>
                </c:pt>
                <c:pt idx="10">
                  <c:v>3.9837734162228911E-2</c:v>
                </c:pt>
                <c:pt idx="11">
                  <c:v>3.7886900764451115E-2</c:v>
                </c:pt>
                <c:pt idx="12">
                  <c:v>3.6020121951867656E-2</c:v>
                </c:pt>
                <c:pt idx="13">
                  <c:v>3.3513933300620247E-2</c:v>
                </c:pt>
                <c:pt idx="14">
                  <c:v>3.1211613676465744E-2</c:v>
                </c:pt>
                <c:pt idx="15">
                  <c:v>1.0141203697445533E-2</c:v>
                </c:pt>
                <c:pt idx="16">
                  <c:v>-3.317588495380186E-2</c:v>
                </c:pt>
                <c:pt idx="17">
                  <c:v>-7.6153766327439754E-2</c:v>
                </c:pt>
                <c:pt idx="18">
                  <c:v>-0.11679362403531313</c:v>
                </c:pt>
                <c:pt idx="19">
                  <c:v>-0.16264484167255111</c:v>
                </c:pt>
                <c:pt idx="20">
                  <c:v>-0.20843181955313284</c:v>
                </c:pt>
                <c:pt idx="21">
                  <c:v>-0.25137539506365203</c:v>
                </c:pt>
                <c:pt idx="22">
                  <c:v>-0.28369971109478842</c:v>
                </c:pt>
                <c:pt idx="23">
                  <c:v>-0.29340226547545634</c:v>
                </c:pt>
                <c:pt idx="24">
                  <c:v>-0.2990140416121404</c:v>
                </c:pt>
                <c:pt idx="25">
                  <c:v>-0.30560770472120835</c:v>
                </c:pt>
                <c:pt idx="26">
                  <c:v>-0.30811109226847921</c:v>
                </c:pt>
                <c:pt idx="27">
                  <c:v>-0.30591274170199556</c:v>
                </c:pt>
                <c:pt idx="28">
                  <c:v>-0.30335806017138012</c:v>
                </c:pt>
                <c:pt idx="29">
                  <c:v>-0.29822164253595329</c:v>
                </c:pt>
                <c:pt idx="30">
                  <c:v>-0.29389262191943488</c:v>
                </c:pt>
                <c:pt idx="31">
                  <c:v>-0.28854464509075506</c:v>
                </c:pt>
                <c:pt idx="32">
                  <c:v>-0.28418833386382258</c:v>
                </c:pt>
                <c:pt idx="33">
                  <c:v>-0.28307405679889364</c:v>
                </c:pt>
                <c:pt idx="34">
                  <c:v>-0.28450309224754278</c:v>
                </c:pt>
                <c:pt idx="35">
                  <c:v>-0.28700581050945295</c:v>
                </c:pt>
                <c:pt idx="36">
                  <c:v>-0.28896076297178741</c:v>
                </c:pt>
                <c:pt idx="37">
                  <c:v>-0.29130338330883843</c:v>
                </c:pt>
                <c:pt idx="38">
                  <c:v>-0.29353032509577726</c:v>
                </c:pt>
                <c:pt idx="39">
                  <c:v>-0.29782603499284499</c:v>
                </c:pt>
                <c:pt idx="40">
                  <c:v>-0.29946079540616799</c:v>
                </c:pt>
                <c:pt idx="41">
                  <c:v>-0.29970029276815613</c:v>
                </c:pt>
                <c:pt idx="42">
                  <c:v>-0.29860169601245834</c:v>
                </c:pt>
                <c:pt idx="43">
                  <c:v>-0.29973232400786676</c:v>
                </c:pt>
                <c:pt idx="44">
                  <c:v>-0.301255190322408</c:v>
                </c:pt>
                <c:pt idx="45">
                  <c:v>-0.30297361324085181</c:v>
                </c:pt>
                <c:pt idx="46">
                  <c:v>-0.30129629983874251</c:v>
                </c:pt>
                <c:pt idx="47">
                  <c:v>-0.30153838103041697</c:v>
                </c:pt>
                <c:pt idx="48">
                  <c:v>-0.29871558942097942</c:v>
                </c:pt>
                <c:pt idx="49">
                  <c:v>-0.29118338291940904</c:v>
                </c:pt>
                <c:pt idx="50">
                  <c:v>-0.28823523183554323</c:v>
                </c:pt>
                <c:pt idx="51">
                  <c:v>-0.2897641812292292</c:v>
                </c:pt>
                <c:pt idx="52">
                  <c:v>-0.29282500683257195</c:v>
                </c:pt>
                <c:pt idx="53">
                  <c:v>-0.29791856484685686</c:v>
                </c:pt>
                <c:pt idx="54">
                  <c:v>-0.30130263012124359</c:v>
                </c:pt>
                <c:pt idx="55">
                  <c:v>-0.30831068078411983</c:v>
                </c:pt>
                <c:pt idx="56">
                  <c:v>-0.31763957808803522</c:v>
                </c:pt>
                <c:pt idx="57">
                  <c:v>-0.31869599371638202</c:v>
                </c:pt>
                <c:pt idx="58">
                  <c:v>-0.31719293299077433</c:v>
                </c:pt>
                <c:pt idx="59">
                  <c:v>-0.31275984505860177</c:v>
                </c:pt>
                <c:pt idx="60">
                  <c:v>-0.30629437724689923</c:v>
                </c:pt>
                <c:pt idx="61">
                  <c:v>-0.29122084401848292</c:v>
                </c:pt>
                <c:pt idx="62">
                  <c:v>-0.28391731153865407</c:v>
                </c:pt>
                <c:pt idx="63">
                  <c:v>-0.28107169018691669</c:v>
                </c:pt>
                <c:pt idx="64">
                  <c:v>-0.28056304869363713</c:v>
                </c:pt>
                <c:pt idx="65">
                  <c:v>-0.28042197284109427</c:v>
                </c:pt>
                <c:pt idx="66">
                  <c:v>-0.28245642986263853</c:v>
                </c:pt>
                <c:pt idx="67">
                  <c:v>-0.2848343162380309</c:v>
                </c:pt>
                <c:pt idx="68">
                  <c:v>-0.29792291375720625</c:v>
                </c:pt>
                <c:pt idx="69">
                  <c:v>-0.30470287653514572</c:v>
                </c:pt>
                <c:pt idx="70">
                  <c:v>-0.31150232443119319</c:v>
                </c:pt>
                <c:pt idx="71">
                  <c:v>-0.31405937771154857</c:v>
                </c:pt>
                <c:pt idx="72">
                  <c:v>-0.30850900811374171</c:v>
                </c:pt>
                <c:pt idx="73">
                  <c:v>-0.30202745685793397</c:v>
                </c:pt>
                <c:pt idx="74">
                  <c:v>-0.29766998944109724</c:v>
                </c:pt>
                <c:pt idx="75">
                  <c:v>-0.29280666573011682</c:v>
                </c:pt>
                <c:pt idx="76">
                  <c:v>-0.28711568654310815</c:v>
                </c:pt>
                <c:pt idx="77">
                  <c:v>-0.27781257144032212</c:v>
                </c:pt>
                <c:pt idx="78">
                  <c:v>-0.27027426710487379</c:v>
                </c:pt>
                <c:pt idx="79">
                  <c:v>-0.26531673003642731</c:v>
                </c:pt>
                <c:pt idx="80">
                  <c:v>-0.26114901870203677</c:v>
                </c:pt>
                <c:pt idx="81">
                  <c:v>-0.2550403820417767</c:v>
                </c:pt>
                <c:pt idx="82">
                  <c:v>-0.24686136172769513</c:v>
                </c:pt>
                <c:pt idx="83">
                  <c:v>-0.23617095788598808</c:v>
                </c:pt>
                <c:pt idx="84">
                  <c:v>-0.22790876216772704</c:v>
                </c:pt>
                <c:pt idx="85">
                  <c:v>-0.22218062318295351</c:v>
                </c:pt>
                <c:pt idx="86">
                  <c:v>-0.2161746638679809</c:v>
                </c:pt>
                <c:pt idx="87">
                  <c:v>-0.20686509718289636</c:v>
                </c:pt>
                <c:pt idx="88">
                  <c:v>-0.19421149321811548</c:v>
                </c:pt>
                <c:pt idx="89">
                  <c:v>-0.18417746996114837</c:v>
                </c:pt>
                <c:pt idx="90">
                  <c:v>-0.18156062340898727</c:v>
                </c:pt>
                <c:pt idx="91">
                  <c:v>-0.18166983441498163</c:v>
                </c:pt>
                <c:pt idx="92">
                  <c:v>-0.17943488517478656</c:v>
                </c:pt>
                <c:pt idx="93">
                  <c:v>-0.17785561556553531</c:v>
                </c:pt>
                <c:pt idx="94">
                  <c:v>-0.17521299366846377</c:v>
                </c:pt>
                <c:pt idx="95">
                  <c:v>-0.17686069780663205</c:v>
                </c:pt>
                <c:pt idx="96">
                  <c:v>-0.17245181088926009</c:v>
                </c:pt>
                <c:pt idx="97">
                  <c:v>-0.16364426717134273</c:v>
                </c:pt>
                <c:pt idx="98">
                  <c:v>-0.15323746510391578</c:v>
                </c:pt>
                <c:pt idx="99">
                  <c:v>-0.14376864455762484</c:v>
                </c:pt>
                <c:pt idx="100">
                  <c:v>-0.14091339012330129</c:v>
                </c:pt>
                <c:pt idx="101">
                  <c:v>-0.13867796393884946</c:v>
                </c:pt>
                <c:pt idx="102">
                  <c:v>-0.13447448484598024</c:v>
                </c:pt>
                <c:pt idx="103">
                  <c:v>-0.13416731737929066</c:v>
                </c:pt>
                <c:pt idx="104">
                  <c:v>-0.13258345470792066</c:v>
                </c:pt>
                <c:pt idx="105">
                  <c:v>-0.13157332438270219</c:v>
                </c:pt>
                <c:pt idx="106">
                  <c:v>-0.13122574292718203</c:v>
                </c:pt>
                <c:pt idx="107">
                  <c:v>-0.12530558501366629</c:v>
                </c:pt>
                <c:pt idx="108">
                  <c:v>-0.12232808372871407</c:v>
                </c:pt>
                <c:pt idx="109">
                  <c:v>-0.11874374583698821</c:v>
                </c:pt>
                <c:pt idx="110">
                  <c:v>-0.11605341166030514</c:v>
                </c:pt>
                <c:pt idx="111">
                  <c:v>-0.11833430211441476</c:v>
                </c:pt>
                <c:pt idx="112">
                  <c:v>-0.12125298098197057</c:v>
                </c:pt>
                <c:pt idx="113">
                  <c:v>-0.12139459639665362</c:v>
                </c:pt>
                <c:pt idx="114">
                  <c:v>-0.12383867644398627</c:v>
                </c:pt>
                <c:pt idx="115">
                  <c:v>-0.1243837467825929</c:v>
                </c:pt>
                <c:pt idx="116">
                  <c:v>-0.12545951059197913</c:v>
                </c:pt>
                <c:pt idx="117">
                  <c:v>-0.12349217479387409</c:v>
                </c:pt>
                <c:pt idx="118">
                  <c:v>-0.1199570658910657</c:v>
                </c:pt>
                <c:pt idx="119">
                  <c:v>-0.1150183927352092</c:v>
                </c:pt>
                <c:pt idx="120">
                  <c:v>-0.11323837331656905</c:v>
                </c:pt>
                <c:pt idx="121">
                  <c:v>-0.10551541571996859</c:v>
                </c:pt>
                <c:pt idx="122">
                  <c:v>-9.6990100461846862E-2</c:v>
                </c:pt>
                <c:pt idx="123">
                  <c:v>-9.2440138196613453E-2</c:v>
                </c:pt>
                <c:pt idx="124">
                  <c:v>-8.9854228993341723E-2</c:v>
                </c:pt>
                <c:pt idx="125">
                  <c:v>-8.5757523762091337E-2</c:v>
                </c:pt>
                <c:pt idx="126">
                  <c:v>-7.7333268287946955E-2</c:v>
                </c:pt>
                <c:pt idx="127">
                  <c:v>-7.0144225248653047E-2</c:v>
                </c:pt>
                <c:pt idx="128">
                  <c:v>-6.8908541751256713E-2</c:v>
                </c:pt>
                <c:pt idx="129">
                  <c:v>-6.9250757098080817E-2</c:v>
                </c:pt>
                <c:pt idx="130">
                  <c:v>-6.7304485350709875E-2</c:v>
                </c:pt>
                <c:pt idx="131">
                  <c:v>-6.7986076690923047E-2</c:v>
                </c:pt>
                <c:pt idx="132">
                  <c:v>-6.8271559750706201E-2</c:v>
                </c:pt>
                <c:pt idx="133">
                  <c:v>-7.413589418081834E-2</c:v>
                </c:pt>
                <c:pt idx="134">
                  <c:v>-7.6747316355065709E-2</c:v>
                </c:pt>
                <c:pt idx="135">
                  <c:v>-7.6807768528676879E-2</c:v>
                </c:pt>
                <c:pt idx="136">
                  <c:v>-7.6191333705325159E-2</c:v>
                </c:pt>
                <c:pt idx="137">
                  <c:v>-7.4382738247476099E-2</c:v>
                </c:pt>
                <c:pt idx="138">
                  <c:v>-7.0052070243878162E-2</c:v>
                </c:pt>
                <c:pt idx="139">
                  <c:v>-6.5947226023134853E-2</c:v>
                </c:pt>
                <c:pt idx="140">
                  <c:v>-6.2994252418921204E-2</c:v>
                </c:pt>
                <c:pt idx="141">
                  <c:v>-5.9740006917911481E-2</c:v>
                </c:pt>
                <c:pt idx="142">
                  <c:v>-5.7425845832373978E-2</c:v>
                </c:pt>
                <c:pt idx="143">
                  <c:v>-5.6127391187654418E-2</c:v>
                </c:pt>
                <c:pt idx="144">
                  <c:v>-5.5764746717754554E-2</c:v>
                </c:pt>
                <c:pt idx="145">
                  <c:v>-5.6040658202677562E-2</c:v>
                </c:pt>
                <c:pt idx="146">
                  <c:v>-5.6186981316421303E-2</c:v>
                </c:pt>
                <c:pt idx="147">
                  <c:v>-5.4389488871801617E-2</c:v>
                </c:pt>
                <c:pt idx="148">
                  <c:v>-5.59068962400745E-2</c:v>
                </c:pt>
                <c:pt idx="149">
                  <c:v>-6.1701819058069374E-2</c:v>
                </c:pt>
                <c:pt idx="150">
                  <c:v>-5.1357101413459172E-2</c:v>
                </c:pt>
                <c:pt idx="151">
                  <c:v>-4.3508180649159289E-2</c:v>
                </c:pt>
                <c:pt idx="152">
                  <c:v>-4.1126820798278785E-2</c:v>
                </c:pt>
                <c:pt idx="153">
                  <c:v>-3.8555820706392963E-2</c:v>
                </c:pt>
                <c:pt idx="154">
                  <c:v>-3.8380855093469113E-2</c:v>
                </c:pt>
                <c:pt idx="155">
                  <c:v>-3.2749613862197324E-2</c:v>
                </c:pt>
                <c:pt idx="156">
                  <c:v>-2.4144403755208987E-2</c:v>
                </c:pt>
                <c:pt idx="157">
                  <c:v>-3.2981314878222201E-2</c:v>
                </c:pt>
                <c:pt idx="158">
                  <c:v>-3.9824546386284632E-2</c:v>
                </c:pt>
                <c:pt idx="159">
                  <c:v>-4.082841491316469E-2</c:v>
                </c:pt>
                <c:pt idx="160">
                  <c:v>-3.9873474667849185E-2</c:v>
                </c:pt>
                <c:pt idx="161">
                  <c:v>-3.754506258332857E-2</c:v>
                </c:pt>
                <c:pt idx="162">
                  <c:v>-3.922374449643462E-2</c:v>
                </c:pt>
                <c:pt idx="163">
                  <c:v>-3.8656834207931867E-2</c:v>
                </c:pt>
                <c:pt idx="164">
                  <c:v>-3.579874626183055E-2</c:v>
                </c:pt>
                <c:pt idx="165">
                  <c:v>-3.3715341251097763E-2</c:v>
                </c:pt>
                <c:pt idx="166">
                  <c:v>-2.7201395274900397E-2</c:v>
                </c:pt>
                <c:pt idx="167">
                  <c:v>-2.5430698383246297E-2</c:v>
                </c:pt>
                <c:pt idx="168">
                  <c:v>-2.4254599955292111E-2</c:v>
                </c:pt>
                <c:pt idx="169">
                  <c:v>-2.1585051446770476E-2</c:v>
                </c:pt>
                <c:pt idx="170">
                  <c:v>-2.0368676425841392E-2</c:v>
                </c:pt>
                <c:pt idx="171">
                  <c:v>-1.7121753600495837E-2</c:v>
                </c:pt>
                <c:pt idx="172">
                  <c:v>-1.2839858235807688E-2</c:v>
                </c:pt>
                <c:pt idx="173">
                  <c:v>-1.4757217370993558E-2</c:v>
                </c:pt>
                <c:pt idx="174">
                  <c:v>-1.7346206015483201E-2</c:v>
                </c:pt>
                <c:pt idx="175">
                  <c:v>-2.2269857828380646E-2</c:v>
                </c:pt>
                <c:pt idx="176">
                  <c:v>-2.6597525799002542E-2</c:v>
                </c:pt>
                <c:pt idx="177">
                  <c:v>-3.0247861861013581E-2</c:v>
                </c:pt>
                <c:pt idx="178">
                  <c:v>-3.5585813258101506E-2</c:v>
                </c:pt>
                <c:pt idx="179">
                  <c:v>-3.600148956765914E-2</c:v>
                </c:pt>
                <c:pt idx="180">
                  <c:v>-3.4240618200963246E-2</c:v>
                </c:pt>
                <c:pt idx="181">
                  <c:v>-2.8294419645742308E-2</c:v>
                </c:pt>
                <c:pt idx="182">
                  <c:v>-1.6569192550429879E-2</c:v>
                </c:pt>
                <c:pt idx="183">
                  <c:v>-8.7369798018759326E-3</c:v>
                </c:pt>
                <c:pt idx="184">
                  <c:v>-5.7913102091446955E-3</c:v>
                </c:pt>
                <c:pt idx="185">
                  <c:v>-3.8805703889243093E-3</c:v>
                </c:pt>
                <c:pt idx="186">
                  <c:v>-6.1007348573496323E-3</c:v>
                </c:pt>
                <c:pt idx="187">
                  <c:v>-1.0459310354424156E-2</c:v>
                </c:pt>
                <c:pt idx="188">
                  <c:v>-1.6788456884522129E-2</c:v>
                </c:pt>
                <c:pt idx="189">
                  <c:v>-2.6557510374949134E-2</c:v>
                </c:pt>
                <c:pt idx="190">
                  <c:v>-3.1436535355943707E-2</c:v>
                </c:pt>
                <c:pt idx="191">
                  <c:v>-3.2506709617957985E-2</c:v>
                </c:pt>
                <c:pt idx="192">
                  <c:v>-3.1965207505774695E-2</c:v>
                </c:pt>
                <c:pt idx="193">
                  <c:v>-3.2317201467429779E-2</c:v>
                </c:pt>
                <c:pt idx="194">
                  <c:v>-2.9432924718884368E-2</c:v>
                </c:pt>
                <c:pt idx="195">
                  <c:v>-2.8003945446410827E-2</c:v>
                </c:pt>
                <c:pt idx="196">
                  <c:v>-2.5874700004571372E-2</c:v>
                </c:pt>
                <c:pt idx="197">
                  <c:v>-2.4963503539710219E-2</c:v>
                </c:pt>
                <c:pt idx="198">
                  <c:v>-2.6946884499276069E-2</c:v>
                </c:pt>
                <c:pt idx="199">
                  <c:v>-3.20609717058703E-2</c:v>
                </c:pt>
                <c:pt idx="200">
                  <c:v>-3.4795790185701114E-2</c:v>
                </c:pt>
                <c:pt idx="201">
                  <c:v>-3.7990660434276569E-2</c:v>
                </c:pt>
                <c:pt idx="202">
                  <c:v>-3.677432968943084E-2</c:v>
                </c:pt>
                <c:pt idx="203">
                  <c:v>-3.8443957811886698E-2</c:v>
                </c:pt>
                <c:pt idx="204">
                  <c:v>-4.1165971998866624E-2</c:v>
                </c:pt>
                <c:pt idx="205">
                  <c:v>-3.5923634125916259E-2</c:v>
                </c:pt>
                <c:pt idx="206">
                  <c:v>-3.00398624863909E-2</c:v>
                </c:pt>
                <c:pt idx="207" formatCode="0.0%">
                  <c:v>-2.003523510216465E-2</c:v>
                </c:pt>
                <c:pt idx="208" formatCode="0.0%">
                  <c:v>-1.1771430480488232E-2</c:v>
                </c:pt>
                <c:pt idx="209" formatCode="0.0%">
                  <c:v>-6.7025966404118398E-3</c:v>
                </c:pt>
                <c:pt idx="210" formatCode="0.0%">
                  <c:v>-1.4721641782614592E-3</c:v>
                </c:pt>
                <c:pt idx="211" formatCode="0.0%">
                  <c:v>4.5006452993905377E-3</c:v>
                </c:pt>
                <c:pt idx="212" formatCode="0.0%">
                  <c:v>3.1413764504613084E-3</c:v>
                </c:pt>
                <c:pt idx="213" formatCode="0.0%">
                  <c:v>2.9315427192253551E-3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6D-4E91-B7F7-9DD7524E0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551488"/>
        <c:axId val="139489216"/>
      </c:lineChart>
      <c:dateAx>
        <c:axId val="183551488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low"/>
        <c:spPr>
          <a:ln w="3175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400"/>
            </a:pPr>
            <a:endParaRPr lang="es-PE"/>
          </a:p>
        </c:txPr>
        <c:crossAx val="139489216"/>
        <c:crosses val="autoZero"/>
        <c:auto val="1"/>
        <c:lblOffset val="100"/>
        <c:baseTimeUnit val="days"/>
        <c:majorUnit val="7"/>
        <c:majorTimeUnit val="days"/>
      </c:dateAx>
      <c:valAx>
        <c:axId val="13948921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3175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es-PE"/>
          </a:p>
        </c:txPr>
        <c:crossAx val="18355148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 i="0">
          <a:solidFill>
            <a:srgbClr val="3D5163"/>
          </a:solidFill>
          <a:latin typeface="ClanPro-Book" panose="020B0604020101020102" pitchFamily="34" charset="0"/>
          <a:cs typeface="Arial" panose="020B0604020202020204" pitchFamily="34" charset="0"/>
        </a:defRPr>
      </a:pPr>
      <a:endParaRPr lang="es-PE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501818054585923E-2"/>
          <c:y val="5.3900958257052281E-2"/>
          <c:w val="0.9103273278107894"/>
          <c:h val="0.85627478794288359"/>
        </c:manualLayout>
      </c:layout>
      <c:lineChart>
        <c:grouping val="standard"/>
        <c:varyColors val="0"/>
        <c:ser>
          <c:idx val="0"/>
          <c:order val="0"/>
          <c:tx>
            <c:strRef>
              <c:f>'PBI mensual'!$B$2</c:f>
              <c:strCache>
                <c:ptCount val="1"/>
                <c:pt idx="0">
                  <c:v>Argentina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'PBI mensual'!$A$27:$A$33</c:f>
              <c:strCache>
                <c:ptCount val="7"/>
                <c:pt idx="0">
                  <c:v>Ene-20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'PBI mensual'!$B$27:$B$33</c:f>
              <c:numCache>
                <c:formatCode>0.0</c:formatCode>
                <c:ptCount val="7"/>
                <c:pt idx="0">
                  <c:v>-1.7505599185460019</c:v>
                </c:pt>
                <c:pt idx="1">
                  <c:v>-2.2048047795042547</c:v>
                </c:pt>
                <c:pt idx="2">
                  <c:v>-11.118555658786889</c:v>
                </c:pt>
                <c:pt idx="3">
                  <c:v>-25.486251031816774</c:v>
                </c:pt>
                <c:pt idx="4">
                  <c:v>-20.07009383181839</c:v>
                </c:pt>
                <c:pt idx="5">
                  <c:v>-11.698604420039139</c:v>
                </c:pt>
                <c:pt idx="6">
                  <c:v>-13.228082260662454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EF-4718-A7E7-1DBBFEF26EFF}"/>
            </c:ext>
          </c:extLst>
        </c:ser>
        <c:ser>
          <c:idx val="1"/>
          <c:order val="1"/>
          <c:tx>
            <c:strRef>
              <c:f>'PBI mensual'!$C$2</c:f>
              <c:strCache>
                <c:ptCount val="1"/>
                <c:pt idx="0">
                  <c:v>Brasil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'PBI mensual'!$A$27:$A$33</c:f>
              <c:strCache>
                <c:ptCount val="7"/>
                <c:pt idx="0">
                  <c:v>Ene-20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'PBI mensual'!$C$27:$C$33</c:f>
              <c:numCache>
                <c:formatCode>0.0</c:formatCode>
                <c:ptCount val="7"/>
                <c:pt idx="0">
                  <c:v>-7.469933517589844E-3</c:v>
                </c:pt>
                <c:pt idx="1">
                  <c:v>0.58418214499700305</c:v>
                </c:pt>
                <c:pt idx="2">
                  <c:v>-1.5878744135691236</c:v>
                </c:pt>
                <c:pt idx="3">
                  <c:v>-14.25176436698835</c:v>
                </c:pt>
                <c:pt idx="4">
                  <c:v>-13.51001939237233</c:v>
                </c:pt>
                <c:pt idx="5">
                  <c:v>-6.318437407517008</c:v>
                </c:pt>
                <c:pt idx="6">
                  <c:v>-4.8911902596039507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EF-4718-A7E7-1DBBFEF26EFF}"/>
            </c:ext>
          </c:extLst>
        </c:ser>
        <c:ser>
          <c:idx val="2"/>
          <c:order val="2"/>
          <c:tx>
            <c:strRef>
              <c:f>'PBI mensual'!$D$2</c:f>
              <c:strCache>
                <c:ptCount val="1"/>
                <c:pt idx="0">
                  <c:v>Chile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'PBI mensual'!$A$27:$A$33</c:f>
              <c:strCache>
                <c:ptCount val="7"/>
                <c:pt idx="0">
                  <c:v>Ene-20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'PBI mensual'!$D$27:$D$33</c:f>
              <c:numCache>
                <c:formatCode>0.0</c:formatCode>
                <c:ptCount val="7"/>
                <c:pt idx="0">
                  <c:v>1.3888930681711591</c:v>
                </c:pt>
                <c:pt idx="1">
                  <c:v>3.256106622016373</c:v>
                </c:pt>
                <c:pt idx="2">
                  <c:v>-3.4733296763139752</c:v>
                </c:pt>
                <c:pt idx="3">
                  <c:v>-14.182776395004144</c:v>
                </c:pt>
                <c:pt idx="4">
                  <c:v>-15.178968325732834</c:v>
                </c:pt>
                <c:pt idx="5">
                  <c:v>-12.938582458256834</c:v>
                </c:pt>
                <c:pt idx="6">
                  <c:v>-10.702590181272077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EF-4718-A7E7-1DBBFEF26EFF}"/>
            </c:ext>
          </c:extLst>
        </c:ser>
        <c:ser>
          <c:idx val="3"/>
          <c:order val="3"/>
          <c:tx>
            <c:strRef>
              <c:f>'PBI mensual'!$E$2</c:f>
              <c:strCache>
                <c:ptCount val="1"/>
                <c:pt idx="0">
                  <c:v>Colombia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'PBI mensual'!$A$27:$A$33</c:f>
              <c:strCache>
                <c:ptCount val="7"/>
                <c:pt idx="0">
                  <c:v>Ene-20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'PBI mensual'!$E$27:$E$33</c:f>
              <c:numCache>
                <c:formatCode>0.0</c:formatCode>
                <c:ptCount val="7"/>
                <c:pt idx="0">
                  <c:v>3.5537176613371173</c:v>
                </c:pt>
                <c:pt idx="1">
                  <c:v>4.8311341895446418</c:v>
                </c:pt>
                <c:pt idx="2">
                  <c:v>-4.1373727290807665</c:v>
                </c:pt>
                <c:pt idx="3">
                  <c:v>-20.154918198123326</c:v>
                </c:pt>
                <c:pt idx="4">
                  <c:v>-16.164634164553391</c:v>
                </c:pt>
                <c:pt idx="5">
                  <c:v>-11.042022537056866</c:v>
                </c:pt>
                <c:pt idx="6">
                  <c:v>-9.5506535803445161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EF-4718-A7E7-1DBBFEF26EFF}"/>
            </c:ext>
          </c:extLst>
        </c:ser>
        <c:ser>
          <c:idx val="4"/>
          <c:order val="4"/>
          <c:tx>
            <c:strRef>
              <c:f>'PBI mensual'!$F$2</c:f>
              <c:strCache>
                <c:ptCount val="1"/>
                <c:pt idx="0">
                  <c:v>México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'PBI mensual'!$A$27:$A$33</c:f>
              <c:strCache>
                <c:ptCount val="7"/>
                <c:pt idx="0">
                  <c:v>Ene-20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'PBI mensual'!$F$27:$F$33</c:f>
              <c:numCache>
                <c:formatCode>0.0</c:formatCode>
                <c:ptCount val="7"/>
                <c:pt idx="0">
                  <c:v>-0.734609202824</c:v>
                </c:pt>
                <c:pt idx="1">
                  <c:v>-0.54092700299399998</c:v>
                </c:pt>
                <c:pt idx="2">
                  <c:v>-2.1715867171559999</c:v>
                </c:pt>
                <c:pt idx="3">
                  <c:v>-19.909450974879999</c:v>
                </c:pt>
                <c:pt idx="4">
                  <c:v>-22.681404292610001</c:v>
                </c:pt>
                <c:pt idx="5">
                  <c:v>-13.313485320908001</c:v>
                </c:pt>
                <c:pt idx="6">
                  <c:v>-9.8446167081949998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EF-4718-A7E7-1DBBFEF26EFF}"/>
            </c:ext>
          </c:extLst>
        </c:ser>
        <c:ser>
          <c:idx val="5"/>
          <c:order val="5"/>
          <c:tx>
            <c:strRef>
              <c:f>'PBI mensual'!$G$2</c:f>
              <c:strCache>
                <c:ptCount val="1"/>
                <c:pt idx="0">
                  <c:v>Perú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EF-4718-A7E7-1DBBFEF26EFF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EF-4718-A7E7-1DBBFEF26EFF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EF-4718-A7E7-1DBBFEF26EFF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EF-4718-A7E7-1DBBFEF26EFF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5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accent5"/>
                    </a:solidFill>
                    <a:latin typeface="ClanPro-Book" panose="020B0604020101020102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'PBI mensual'!$A$27:$A$33</c:f>
              <c:strCache>
                <c:ptCount val="7"/>
                <c:pt idx="0">
                  <c:v>Ene-20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'PBI mensual'!$G$27:$G$33</c:f>
              <c:numCache>
                <c:formatCode>0.0</c:formatCode>
                <c:ptCount val="7"/>
                <c:pt idx="0">
                  <c:v>3.15999999999958</c:v>
                </c:pt>
                <c:pt idx="1">
                  <c:v>3.9499999999997399</c:v>
                </c:pt>
                <c:pt idx="2">
                  <c:v>-16.6600000000001</c:v>
                </c:pt>
                <c:pt idx="3">
                  <c:v>-39.929999999999701</c:v>
                </c:pt>
                <c:pt idx="4">
                  <c:v>-32.7199999999997</c:v>
                </c:pt>
                <c:pt idx="5">
                  <c:v>-18.060000000000102</c:v>
                </c:pt>
                <c:pt idx="6">
                  <c:v>-11.71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1EF-4718-A7E7-1DBBFEF26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398944"/>
        <c:axId val="103411840"/>
      </c:lineChart>
      <c:catAx>
        <c:axId val="10339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accent5"/>
                </a:solidFill>
                <a:latin typeface="ClanPro-Book" panose="020B0604020101020102" pitchFamily="34" charset="0"/>
                <a:ea typeface="+mn-ea"/>
                <a:cs typeface="+mn-cs"/>
              </a:defRPr>
            </a:pPr>
            <a:endParaRPr lang="es-PE"/>
          </a:p>
        </c:txPr>
        <c:crossAx val="103411840"/>
        <c:crosses val="autoZero"/>
        <c:auto val="1"/>
        <c:lblAlgn val="ctr"/>
        <c:lblOffset val="100"/>
        <c:noMultiLvlLbl val="0"/>
      </c:catAx>
      <c:valAx>
        <c:axId val="10341184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accent5"/>
                </a:solidFill>
                <a:latin typeface="ClanPro-Book" panose="020B0604020101020102" pitchFamily="34" charset="0"/>
                <a:ea typeface="+mn-ea"/>
                <a:cs typeface="+mn-cs"/>
              </a:defRPr>
            </a:pPr>
            <a:endParaRPr lang="es-PE"/>
          </a:p>
        </c:txPr>
        <c:crossAx val="10339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3973002805123454E-2"/>
          <c:y val="2.2598863354282264E-2"/>
          <c:w val="0.85602698808319111"/>
          <c:h val="6.5200389934193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accent5"/>
              </a:solidFill>
              <a:latin typeface="ClanPro-Book" panose="020B0604020101020102" pitchFamily="34" charset="0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500" b="1">
          <a:solidFill>
            <a:schemeClr val="accent5"/>
          </a:solidFill>
          <a:latin typeface="ClanPro-Book" panose="020B0604020101020102" pitchFamily="34" charset="0"/>
        </a:defRPr>
      </a:pPr>
      <a:endParaRPr lang="es-P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PE"/>
              <a:t>Ingresos Tributarios Netos: 2019-2020 </a:t>
            </a:r>
          </a:p>
          <a:p>
            <a:pPr algn="ctr">
              <a:defRPr/>
            </a:pPr>
            <a:r>
              <a:rPr lang="es-PE"/>
              <a:t>En millones de soles y Var. % real anual </a:t>
            </a:r>
          </a:p>
        </c:rich>
      </c:tx>
      <c:layout>
        <c:manualLayout>
          <c:xMode val="edge"/>
          <c:yMode val="edge"/>
          <c:x val="0.33827014676021949"/>
          <c:y val="8.21999435862866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7964205816555"/>
          <c:y val="0.24237038551999182"/>
          <c:w val="0.77181208053691219"/>
          <c:h val="0.574212768858438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Recaudación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F26-4F79-9D81-DE87174C974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F26-4F79-9D81-DE87174C974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F26-4F79-9D81-DE87174C9749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1F26-4F79-9D81-DE87174C974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F26-4F79-9D81-DE87174C974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F26-4F79-9D81-DE87174C9749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F26-4F79-9D81-DE87174C9749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F26-4F79-9D81-DE87174C9749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F26-4F79-9D81-DE87174C974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F26-4F79-9D81-DE87174C9749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1F26-4F79-9D81-DE87174C9749}"/>
              </c:ext>
            </c:extLst>
          </c:dPt>
          <c:dLbls>
            <c:dLbl>
              <c:idx val="0"/>
              <c:layout>
                <c:manualLayout>
                  <c:x val="-9.2107325446878375E-3"/>
                  <c:y val="-0.211000477975396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26-4F79-9D81-DE87174C9749}"/>
                </c:ext>
              </c:extLst>
            </c:dLbl>
            <c:dLbl>
              <c:idx val="1"/>
              <c:layout>
                <c:manualLayout>
                  <c:x val="3.0255802086077994E-3"/>
                  <c:y val="-0.1614261775146676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26-4F79-9D81-DE87174C9749}"/>
                </c:ext>
              </c:extLst>
            </c:dLbl>
            <c:dLbl>
              <c:idx val="2"/>
              <c:layout>
                <c:manualLayout>
                  <c:x val="-9.0767406258234536E-3"/>
                  <c:y val="-0.1948126795435427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26-4F79-9D81-DE87174C9749}"/>
                </c:ext>
              </c:extLst>
            </c:dLbl>
            <c:dLbl>
              <c:idx val="3"/>
              <c:layout>
                <c:manualLayout>
                  <c:x val="3.0255140368937983E-3"/>
                  <c:y val="-0.280122764207189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26-4F79-9D81-DE87174C9749}"/>
                </c:ext>
              </c:extLst>
            </c:dLbl>
            <c:dLbl>
              <c:idx val="4"/>
              <c:layout>
                <c:manualLayout>
                  <c:x val="-2.5174591691939567E-3"/>
                  <c:y val="-0.204633174846754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26-4F79-9D81-DE87174C9749}"/>
                </c:ext>
              </c:extLst>
            </c:dLbl>
            <c:dLbl>
              <c:idx val="5"/>
              <c:layout>
                <c:manualLayout>
                  <c:x val="3.5335689045936395E-3"/>
                  <c:y val="-0.15967598299413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F26-4F79-9D81-DE87174C9749}"/>
                </c:ext>
              </c:extLst>
            </c:dLbl>
            <c:dLbl>
              <c:idx val="6"/>
              <c:layout>
                <c:manualLayout>
                  <c:x val="-7.0671378091872791E-3"/>
                  <c:y val="-0.10775477346481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F26-4F79-9D81-DE87174C9749}"/>
                </c:ext>
              </c:extLst>
            </c:dLbl>
            <c:dLbl>
              <c:idx val="7"/>
              <c:layout>
                <c:manualLayout>
                  <c:x val="-3.5335689045936395E-3"/>
                  <c:y val="-0.1369850653652318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F26-4F79-9D81-DE87174C9749}"/>
                </c:ext>
              </c:extLst>
            </c:dLbl>
            <c:dLbl>
              <c:idx val="8"/>
              <c:layout>
                <c:manualLayout>
                  <c:x val="3.5335689045935749E-3"/>
                  <c:y val="-0.1530608035017987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26-4F79-9D81-DE87174C9749}"/>
                </c:ext>
              </c:extLst>
            </c:dLbl>
            <c:dLbl>
              <c:idx val="9"/>
              <c:layout>
                <c:manualLayout>
                  <c:x val="-6.478134822455403E-17"/>
                  <c:y val="-0.177317132483040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F26-4F79-9D81-DE87174C9749}"/>
                </c:ext>
              </c:extLst>
            </c:dLbl>
            <c:dLbl>
              <c:idx val="10"/>
              <c:layout>
                <c:manualLayout>
                  <c:x val="-3.1606121035516071E-3"/>
                  <c:y val="-0.1934418036800762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F26-4F79-9D81-DE87174C9749}"/>
                </c:ext>
              </c:extLst>
            </c:dLbl>
            <c:dLbl>
              <c:idx val="11"/>
              <c:layout>
                <c:manualLayout>
                  <c:x val="-1.0600706713780919E-2"/>
                  <c:y val="-0.2290424559549864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F26-4F79-9D81-DE87174C9749}"/>
                </c:ext>
              </c:extLst>
            </c:dLbl>
            <c:dLbl>
              <c:idx val="12"/>
              <c:layout>
                <c:manualLayout>
                  <c:x val="3.5335689045936395E-3"/>
                  <c:y val="-0.234512171601552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26-4F79-9D81-DE87174C9749}"/>
                </c:ext>
              </c:extLst>
            </c:dLbl>
            <c:dLbl>
              <c:idx val="13"/>
              <c:layout>
                <c:manualLayout>
                  <c:x val="-3.1802120141342885E-2"/>
                  <c:y val="-0.1865730841152843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26-4F79-9D81-DE87174C9749}"/>
                </c:ext>
              </c:extLst>
            </c:dLbl>
            <c:dLbl>
              <c:idx val="14"/>
              <c:layout>
                <c:manualLayout>
                  <c:x val="-7.0671378091872791E-3"/>
                  <c:y val="-0.130761993408970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26-4F79-9D81-DE87174C9749}"/>
                </c:ext>
              </c:extLst>
            </c:dLbl>
            <c:dLbl>
              <c:idx val="15"/>
              <c:layout>
                <c:manualLayout>
                  <c:x val="-7.0671378091874083E-3"/>
                  <c:y val="-0.168968878890138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26-4F79-9D81-DE87174C9749}"/>
                </c:ext>
              </c:extLst>
            </c:dLbl>
            <c:dLbl>
              <c:idx val="16"/>
              <c:layout>
                <c:manualLayout>
                  <c:x val="3.5335689045936395E-3"/>
                  <c:y val="-0.1556723591369260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26-4F79-9D81-DE87174C9749}"/>
                </c:ext>
              </c:extLst>
            </c:dLbl>
            <c:dLbl>
              <c:idx val="19"/>
              <c:layout>
                <c:manualLayout>
                  <c:x val="-1.7667844522968327E-2"/>
                  <c:y val="-0.1066193271295633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26-4F79-9D81-DE87174C9749}"/>
                </c:ext>
              </c:extLst>
            </c:dLbl>
            <c:dLbl>
              <c:idx val="20"/>
              <c:layout>
                <c:manualLayout>
                  <c:x val="1.7667844522968067E-2"/>
                  <c:y val="-0.1090832736816989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26-4F79-9D81-DE87174C9749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Hoja1!$A$2:$A$22</c:f>
              <c:strCache>
                <c:ptCount val="21"/>
                <c:pt idx="0">
                  <c:v>E-19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Jl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  <c:pt idx="12">
                  <c:v>E-20</c:v>
                </c:pt>
                <c:pt idx="13">
                  <c:v>F</c:v>
                </c:pt>
                <c:pt idx="14">
                  <c:v>M</c:v>
                </c:pt>
                <c:pt idx="15">
                  <c:v>A</c:v>
                </c:pt>
                <c:pt idx="16">
                  <c:v>M</c:v>
                </c:pt>
                <c:pt idx="17">
                  <c:v>J</c:v>
                </c:pt>
                <c:pt idx="18">
                  <c:v>Jl</c:v>
                </c:pt>
                <c:pt idx="19">
                  <c:v>A</c:v>
                </c:pt>
                <c:pt idx="20">
                  <c:v>S</c:v>
                </c:pt>
              </c:strCache>
            </c:strRef>
          </c:cat>
          <c:val>
            <c:numRef>
              <c:f>Hoja1!$B$2:$B$22</c:f>
              <c:numCache>
                <c:formatCode>_ * #,##0_ ;_ * \-#,##0_ ;_ * "-"??_ ;_ @_ </c:formatCode>
                <c:ptCount val="21"/>
                <c:pt idx="0">
                  <c:v>10299.028718969999</c:v>
                </c:pt>
                <c:pt idx="1">
                  <c:v>8043.7543828599992</c:v>
                </c:pt>
                <c:pt idx="2">
                  <c:v>9310.6809947499969</c:v>
                </c:pt>
                <c:pt idx="3">
                  <c:v>12984.120838070003</c:v>
                </c:pt>
                <c:pt idx="4">
                  <c:v>8936.8448306600039</c:v>
                </c:pt>
                <c:pt idx="5">
                  <c:v>8401.9873588799983</c:v>
                </c:pt>
                <c:pt idx="6">
                  <c:v>7918.2162157700004</c:v>
                </c:pt>
                <c:pt idx="7">
                  <c:v>8008.0073065499937</c:v>
                </c:pt>
                <c:pt idx="8">
                  <c:v>8829.2684975600005</c:v>
                </c:pt>
                <c:pt idx="9">
                  <c:v>9098.4268171462991</c:v>
                </c:pt>
                <c:pt idx="10">
                  <c:v>9441.0419989900001</c:v>
                </c:pt>
                <c:pt idx="11">
                  <c:v>9490.6879966899996</c:v>
                </c:pt>
                <c:pt idx="12">
                  <c:v>11007.279920810002</c:v>
                </c:pt>
                <c:pt idx="13">
                  <c:v>8029.0699897171253</c:v>
                </c:pt>
                <c:pt idx="14">
                  <c:v>7786.0749014100002</c:v>
                </c:pt>
                <c:pt idx="15">
                  <c:v>7761.4177418400013</c:v>
                </c:pt>
                <c:pt idx="16">
                  <c:v>7297.7837052900013</c:v>
                </c:pt>
                <c:pt idx="17">
                  <c:v>4521.0541196524873</c:v>
                </c:pt>
                <c:pt idx="18">
                  <c:v>6406.4</c:v>
                </c:pt>
                <c:pt idx="19">
                  <c:v>7078</c:v>
                </c:pt>
                <c:pt idx="20">
                  <c:v>7201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F26-4F79-9D81-DE87174C9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100"/>
        <c:axId val="140125312"/>
        <c:axId val="140126848"/>
      </c:barChart>
      <c:lineChart>
        <c:grouping val="standard"/>
        <c:varyColors val="0"/>
        <c:ser>
          <c:idx val="4"/>
          <c:order val="1"/>
          <c:tx>
            <c:strRef>
              <c:f>Hoja1!$C$1</c:f>
              <c:strCache>
                <c:ptCount val="1"/>
                <c:pt idx="0">
                  <c:v>Var % Real</c:v>
                </c:pt>
              </c:strCache>
            </c:strRef>
          </c:tx>
          <c:spPr>
            <a:ln w="19050">
              <a:solidFill>
                <a:srgbClr val="0070C0"/>
              </a:solidFill>
            </a:ln>
            <a:effectLst/>
          </c:spPr>
          <c:marker>
            <c:symbol val="none"/>
          </c:marker>
          <c:dLbls>
            <c:dLbl>
              <c:idx val="5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F26-4F79-9D81-DE87174C9749}"/>
                </c:ext>
              </c:extLst>
            </c:dLbl>
            <c:dLbl>
              <c:idx val="6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F26-4F79-9D81-DE87174C9749}"/>
                </c:ext>
              </c:extLst>
            </c:dLbl>
            <c:dLbl>
              <c:idx val="7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F26-4F79-9D81-DE87174C9749}"/>
                </c:ext>
              </c:extLst>
            </c:dLbl>
            <c:dLbl>
              <c:idx val="12"/>
              <c:layout>
                <c:manualLayout>
                  <c:x val="-4.6157313374697549E-2"/>
                  <c:y val="-5.3663387923155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F26-4F79-9D81-DE87174C9749}"/>
                </c:ext>
              </c:extLst>
            </c:dLbl>
            <c:dLbl>
              <c:idx val="13"/>
              <c:layout>
                <c:manualLayout>
                  <c:x val="-3.673158788013689E-2"/>
                  <c:y val="-1.106487887097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F26-4F79-9D81-DE87174C9749}"/>
                </c:ext>
              </c:extLst>
            </c:dLbl>
            <c:dLbl>
              <c:idx val="14"/>
              <c:layout>
                <c:manualLayout>
                  <c:x val="-5.5194346289752651E-2"/>
                  <c:y val="-0.109525513856222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F26-4F79-9D81-DE87174C9749}"/>
                </c:ext>
              </c:extLst>
            </c:dLbl>
            <c:dLbl>
              <c:idx val="15"/>
              <c:layout>
                <c:manualLayout>
                  <c:x val="-6.5795053003533568E-2"/>
                  <c:y val="1.8754077465556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F26-4F79-9D81-DE87174C9749}"/>
                </c:ext>
              </c:extLst>
            </c:dLbl>
            <c:dLbl>
              <c:idx val="16"/>
              <c:layout>
                <c:manualLayout>
                  <c:x val="-6.2261484098939932E-2"/>
                  <c:y val="-2.42315165149810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F26-4F79-9D81-DE87174C9749}"/>
                </c:ext>
              </c:extLst>
            </c:dLbl>
            <c:dLbl>
              <c:idx val="17"/>
              <c:layout>
                <c:manualLayout>
                  <c:x val="-7.5901060070671378E-2"/>
                  <c:y val="-9.817990932951652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F26-4F79-9D81-DE87174C9749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Hoja1!$A$2:$A$22</c:f>
              <c:strCache>
                <c:ptCount val="21"/>
                <c:pt idx="0">
                  <c:v>E-19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Jl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  <c:pt idx="12">
                  <c:v>E-20</c:v>
                </c:pt>
                <c:pt idx="13">
                  <c:v>F</c:v>
                </c:pt>
                <c:pt idx="14">
                  <c:v>M</c:v>
                </c:pt>
                <c:pt idx="15">
                  <c:v>A</c:v>
                </c:pt>
                <c:pt idx="16">
                  <c:v>M</c:v>
                </c:pt>
                <c:pt idx="17">
                  <c:v>J</c:v>
                </c:pt>
                <c:pt idx="18">
                  <c:v>Jl</c:v>
                </c:pt>
                <c:pt idx="19">
                  <c:v>A</c:v>
                </c:pt>
                <c:pt idx="20">
                  <c:v>S</c:v>
                </c:pt>
              </c:strCache>
            </c:strRef>
          </c:cat>
          <c:val>
            <c:numRef>
              <c:f>Hoja1!$C$2:$C$22</c:f>
              <c:numCache>
                <c:formatCode>0.0</c:formatCode>
                <c:ptCount val="21"/>
                <c:pt idx="0">
                  <c:v>9.9243015252864062</c:v>
                </c:pt>
                <c:pt idx="1">
                  <c:v>11.201660862431041</c:v>
                </c:pt>
                <c:pt idx="2">
                  <c:v>-1.013110304991871</c:v>
                </c:pt>
                <c:pt idx="3">
                  <c:v>1.989127340587471</c:v>
                </c:pt>
                <c:pt idx="4">
                  <c:v>6.0861910181772227</c:v>
                </c:pt>
                <c:pt idx="5">
                  <c:v>0.25045611639615828</c:v>
                </c:pt>
                <c:pt idx="6">
                  <c:v>-2.9075334462038804</c:v>
                </c:pt>
                <c:pt idx="7">
                  <c:v>-3.2158526487722439</c:v>
                </c:pt>
                <c:pt idx="8">
                  <c:v>4.698264375916783</c:v>
                </c:pt>
                <c:pt idx="9">
                  <c:v>5.8957092853483273</c:v>
                </c:pt>
                <c:pt idx="10">
                  <c:v>7.6818004124207251</c:v>
                </c:pt>
                <c:pt idx="11">
                  <c:v>4.567477773141948</c:v>
                </c:pt>
                <c:pt idx="12">
                  <c:v>4.8960625971204541</c:v>
                </c:pt>
                <c:pt idx="13">
                  <c:v>-2.0476070091235532</c:v>
                </c:pt>
                <c:pt idx="14">
                  <c:v>-17.870817671351634</c:v>
                </c:pt>
                <c:pt idx="15">
                  <c:v>-41.237131146646696</c:v>
                </c:pt>
                <c:pt idx="16">
                  <c:v>-19.770121964367405</c:v>
                </c:pt>
                <c:pt idx="17">
                  <c:v>-47.037388345666386</c:v>
                </c:pt>
                <c:pt idx="18">
                  <c:v>-20.6</c:v>
                </c:pt>
                <c:pt idx="19">
                  <c:v>-13.1</c:v>
                </c:pt>
                <c:pt idx="20">
                  <c:v>-19.930848074084185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2-1F26-4F79-9D81-DE87174C9749}"/>
            </c:ext>
          </c:extLst>
        </c:ser>
        <c:ser>
          <c:idx val="1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ln w="12700">
              <a:solidFill>
                <a:schemeClr val="accent1"/>
              </a:solidFill>
              <a:prstDash val="dash"/>
            </a:ln>
          </c:spPr>
          <c:marker>
            <c:symbol val="none"/>
          </c:marker>
          <c:cat>
            <c:strRef>
              <c:f>Hoja1!$A$2:$A$22</c:f>
              <c:strCache>
                <c:ptCount val="21"/>
                <c:pt idx="0">
                  <c:v>E-19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Jl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  <c:pt idx="12">
                  <c:v>E-20</c:v>
                </c:pt>
                <c:pt idx="13">
                  <c:v>F</c:v>
                </c:pt>
                <c:pt idx="14">
                  <c:v>M</c:v>
                </c:pt>
                <c:pt idx="15">
                  <c:v>A</c:v>
                </c:pt>
                <c:pt idx="16">
                  <c:v>M</c:v>
                </c:pt>
                <c:pt idx="17">
                  <c:v>J</c:v>
                </c:pt>
                <c:pt idx="18">
                  <c:v>Jl</c:v>
                </c:pt>
                <c:pt idx="19">
                  <c:v>A</c:v>
                </c:pt>
                <c:pt idx="20">
                  <c:v>S</c:v>
                </c:pt>
              </c:strCache>
            </c:strRef>
          </c:cat>
          <c:val>
            <c:numRef>
              <c:f>Hoja1!$D$2:$D$22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1F26-4F79-9D81-DE87174C9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128640"/>
        <c:axId val="140130176"/>
      </c:lineChart>
      <c:catAx>
        <c:axId val="140125312"/>
        <c:scaling>
          <c:orientation val="minMax"/>
        </c:scaling>
        <c:delete val="0"/>
        <c:axPos val="b"/>
        <c:numFmt formatCode="mmm\-yy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PE"/>
          </a:p>
        </c:txPr>
        <c:crossAx val="140126848"/>
        <c:crosses val="autoZero"/>
        <c:auto val="1"/>
        <c:lblAlgn val="ctr"/>
        <c:lblOffset val="100"/>
        <c:noMultiLvlLbl val="1"/>
      </c:catAx>
      <c:valAx>
        <c:axId val="140126848"/>
        <c:scaling>
          <c:orientation val="minMax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8578">
            <a:solidFill>
              <a:schemeClr val="tx1">
                <a:alpha val="66000"/>
              </a:schemeClr>
            </a:solidFill>
          </a:ln>
        </c:spPr>
        <c:crossAx val="140125312"/>
        <c:crosses val="autoZero"/>
        <c:crossBetween val="between"/>
      </c:valAx>
      <c:catAx>
        <c:axId val="140128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130176"/>
        <c:crosses val="autoZero"/>
        <c:auto val="1"/>
        <c:lblAlgn val="ctr"/>
        <c:lblOffset val="100"/>
        <c:noMultiLvlLbl val="1"/>
      </c:catAx>
      <c:valAx>
        <c:axId val="140130176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extTo"/>
        <c:crossAx val="140128640"/>
        <c:crosses val="max"/>
        <c:crossBetween val="between"/>
      </c:valAx>
      <c:spPr>
        <a:noFill/>
        <a:ln w="22874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1505411646865696"/>
          <c:y val="0.92207849018872645"/>
          <c:w val="0.5541239691010188"/>
          <c:h val="5.0904547474696651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300" baseline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1601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2C-4895-8A8A-B27C97202C43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2C-4895-8A8A-B27C97202C43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2C-4895-8A8A-B27C97202C43}"/>
                </c:ext>
              </c:extLst>
            </c:dLbl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2C-4895-8A8A-B27C97202C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Anuales!$A$7:$A$32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Anuales!$B$7:$B$32</c:f>
              <c:numCache>
                <c:formatCode>0.0</c:formatCode>
                <c:ptCount val="26"/>
                <c:pt idx="0">
                  <c:v>13.701577290282801</c:v>
                </c:pt>
                <c:pt idx="1">
                  <c:v>14.240283439622299</c:v>
                </c:pt>
                <c:pt idx="2">
                  <c:v>14.7203874353582</c:v>
                </c:pt>
                <c:pt idx="3">
                  <c:v>14.8943829065621</c:v>
                </c:pt>
                <c:pt idx="4">
                  <c:v>14.663429313089701</c:v>
                </c:pt>
                <c:pt idx="5">
                  <c:v>13.3954584048989</c:v>
                </c:pt>
                <c:pt idx="6">
                  <c:v>13.0288405404713</c:v>
                </c:pt>
                <c:pt idx="7">
                  <c:v>12.9539600219296</c:v>
                </c:pt>
                <c:pt idx="8">
                  <c:v>12.7373147630293</c:v>
                </c:pt>
                <c:pt idx="9">
                  <c:v>13.5109474787201</c:v>
                </c:pt>
                <c:pt idx="10">
                  <c:v>13.7749896928305</c:v>
                </c:pt>
                <c:pt idx="11">
                  <c:v>14.5337600833611</c:v>
                </c:pt>
                <c:pt idx="12">
                  <c:v>15.9955923533267</c:v>
                </c:pt>
                <c:pt idx="13">
                  <c:v>16.378867146437099</c:v>
                </c:pt>
                <c:pt idx="14">
                  <c:v>16.371585135351609</c:v>
                </c:pt>
                <c:pt idx="15">
                  <c:v>14.3815077473607</c:v>
                </c:pt>
                <c:pt idx="16">
                  <c:v>15.321235290780599</c:v>
                </c:pt>
                <c:pt idx="17">
                  <c:v>16.041995515971202</c:v>
                </c:pt>
                <c:pt idx="18">
                  <c:v>16.527724798118498</c:v>
                </c:pt>
                <c:pt idx="19">
                  <c:v>16.356368749751809</c:v>
                </c:pt>
                <c:pt idx="20">
                  <c:v>16.5968749705882</c:v>
                </c:pt>
                <c:pt idx="21">
                  <c:v>14.7984879735055</c:v>
                </c:pt>
                <c:pt idx="22">
                  <c:v>13.609087844876001</c:v>
                </c:pt>
                <c:pt idx="23">
                  <c:v>12.979621456588299</c:v>
                </c:pt>
                <c:pt idx="24">
                  <c:v>14.1159657604033</c:v>
                </c:pt>
                <c:pt idx="25">
                  <c:v>14.376739943880599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2C-4895-8A8A-B27C97202C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1009408"/>
        <c:axId val="170373056"/>
      </c:barChart>
      <c:catAx>
        <c:axId val="18100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PE"/>
          </a:p>
        </c:txPr>
        <c:crossAx val="170373056"/>
        <c:crosses val="autoZero"/>
        <c:auto val="1"/>
        <c:lblAlgn val="ctr"/>
        <c:lblOffset val="100"/>
        <c:noMultiLvlLbl val="0"/>
      </c:catAx>
      <c:valAx>
        <c:axId val="1703730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8100940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>
          <a:latin typeface="Century Gothic" panose="020B0502020202020204" pitchFamily="34" charset="0"/>
          <a:cs typeface="Arial" panose="020B0604020202020204" pitchFamily="34" charset="0"/>
        </a:defRPr>
      </a:pPr>
      <a:endParaRPr lang="es-PE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1040682414698201E-2"/>
          <c:y val="8.3807961504811901E-2"/>
          <c:w val="0.97791863517060296"/>
          <c:h val="0.793782734205304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293B8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informalidad!$B$2:$B$13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informalidad!$D$2:$D$13</c:f>
              <c:numCache>
                <c:formatCode>0.0</c:formatCode>
                <c:ptCount val="12"/>
                <c:pt idx="0">
                  <c:v>79.164832973478624</c:v>
                </c:pt>
                <c:pt idx="1">
                  <c:v>77.244625790924076</c:v>
                </c:pt>
                <c:pt idx="2">
                  <c:v>77.108286317270824</c:v>
                </c:pt>
                <c:pt idx="3">
                  <c:v>75.063881394816278</c:v>
                </c:pt>
                <c:pt idx="4">
                  <c:v>74.314875492296679</c:v>
                </c:pt>
                <c:pt idx="5">
                  <c:v>73.743712119437788</c:v>
                </c:pt>
                <c:pt idx="6">
                  <c:v>72.836990650339203</c:v>
                </c:pt>
                <c:pt idx="7">
                  <c:v>73.150430342170068</c:v>
                </c:pt>
                <c:pt idx="8">
                  <c:v>71.971619150754748</c:v>
                </c:pt>
                <c:pt idx="9">
                  <c:v>72.546504229269999</c:v>
                </c:pt>
                <c:pt idx="10">
                  <c:v>72.438370771831813</c:v>
                </c:pt>
                <c:pt idx="11">
                  <c:v>72.740922085450265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8C-4CFB-B0BC-663356D00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5662976"/>
        <c:axId val="170376512"/>
      </c:barChart>
      <c:catAx>
        <c:axId val="185662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PE"/>
          </a:p>
        </c:txPr>
        <c:crossAx val="170376512"/>
        <c:crosses val="autoZero"/>
        <c:auto val="1"/>
        <c:lblAlgn val="ctr"/>
        <c:lblOffset val="100"/>
        <c:noMultiLvlLbl val="0"/>
      </c:catAx>
      <c:valAx>
        <c:axId val="170376512"/>
        <c:scaling>
          <c:orientation val="minMax"/>
          <c:max val="8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8566297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>
          <a:latin typeface="Century Gothic" panose="020B0502020202020204" pitchFamily="34" charset="0"/>
          <a:cs typeface="Arial" panose="020B0604020202020204" pitchFamily="34" charset="0"/>
        </a:defRPr>
      </a:pPr>
      <a:endParaRPr lang="es-P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619953586103099"/>
          <c:y val="6.4395924308588107E-2"/>
          <c:w val="0.75642060832469904"/>
          <c:h val="0.7475649702865599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Pt>
            <c:idx val="53"/>
            <c:marker>
              <c:spPr>
                <a:solidFill>
                  <a:srgbClr val="FF0000"/>
                </a:solidFill>
                <a:ln>
                  <a:solidFill>
                    <a:srgbClr val="FFC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1E4-44D0-90D8-CA87F76A2428}"/>
              </c:ext>
            </c:extLst>
          </c:dPt>
          <c:dLbls>
            <c:dLbl>
              <c:idx val="53"/>
              <c:layout>
                <c:manualLayout>
                  <c:x val="-2.2831050228310501E-3"/>
                  <c:y val="-3.773584905660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Perú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1E4-44D0-90D8-CA87F76A242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1750">
                <a:solidFill>
                  <a:schemeClr val="bg2">
                    <a:lumMod val="50000"/>
                  </a:schemeClr>
                </a:solidFill>
                <a:prstDash val="dash"/>
              </a:ln>
            </c:spPr>
            <c:trendlineType val="exp"/>
            <c:dispRSqr val="0"/>
            <c:dispEq val="0"/>
          </c:trendline>
          <c:xVal>
            <c:numRef>
              <c:f>Hoja1!$C$2:$C$109</c:f>
              <c:numCache>
                <c:formatCode>General</c:formatCode>
                <c:ptCount val="108"/>
                <c:pt idx="0">
                  <c:v>112822.6058278328</c:v>
                </c:pt>
                <c:pt idx="1">
                  <c:v>78128.181584185993</c:v>
                </c:pt>
                <c:pt idx="2">
                  <c:v>67139.049921718572</c:v>
                </c:pt>
                <c:pt idx="3">
                  <c:v>62940.587498654822</c:v>
                </c:pt>
                <c:pt idx="4">
                  <c:v>60995.681114137857</c:v>
                </c:pt>
                <c:pt idx="5">
                  <c:v>59957.725851303483</c:v>
                </c:pt>
                <c:pt idx="6">
                  <c:v>55562.426621531238</c:v>
                </c:pt>
                <c:pt idx="7">
                  <c:v>55347.912393026352</c:v>
                </c:pt>
                <c:pt idx="8">
                  <c:v>55064.908863705663</c:v>
                </c:pt>
                <c:pt idx="9">
                  <c:v>54637.001284515252</c:v>
                </c:pt>
                <c:pt idx="10">
                  <c:v>53011.768160311607</c:v>
                </c:pt>
                <c:pt idx="11">
                  <c:v>52739.011387671853</c:v>
                </c:pt>
                <c:pt idx="12">
                  <c:v>50725.186310298763</c:v>
                </c:pt>
                <c:pt idx="13">
                  <c:v>47481.213816010277</c:v>
                </c:pt>
                <c:pt idx="14">
                  <c:v>45974.864352357123</c:v>
                </c:pt>
                <c:pt idx="15">
                  <c:v>44826.50747390357</c:v>
                </c:pt>
                <c:pt idx="16">
                  <c:v>41784.624713663638</c:v>
                </c:pt>
                <c:pt idx="17">
                  <c:v>41001.066886227323</c:v>
                </c:pt>
                <c:pt idx="18">
                  <c:v>40858.884383488738</c:v>
                </c:pt>
                <c:pt idx="19">
                  <c:v>39575.535148512827</c:v>
                </c:pt>
                <c:pt idx="20">
                  <c:v>38489.496310012473</c:v>
                </c:pt>
                <c:pt idx="21">
                  <c:v>37766.901656904003</c:v>
                </c:pt>
                <c:pt idx="22">
                  <c:v>36650.802190346112</c:v>
                </c:pt>
                <c:pt idx="23">
                  <c:v>33821.195448517166</c:v>
                </c:pt>
                <c:pt idx="24">
                  <c:v>33820.918731803213</c:v>
                </c:pt>
                <c:pt idx="25">
                  <c:v>33086.096773901299</c:v>
                </c:pt>
                <c:pt idx="26">
                  <c:v>30907.422791259229</c:v>
                </c:pt>
                <c:pt idx="27">
                  <c:v>30454.76380630393</c:v>
                </c:pt>
                <c:pt idx="28">
                  <c:v>30152.741569647991</c:v>
                </c:pt>
                <c:pt idx="29">
                  <c:v>29529.309228451199</c:v>
                </c:pt>
                <c:pt idx="30">
                  <c:v>29089.014006698661</c:v>
                </c:pt>
                <c:pt idx="31">
                  <c:v>28488.923607210039</c:v>
                </c:pt>
                <c:pt idx="32">
                  <c:v>27934.167329216201</c:v>
                </c:pt>
                <c:pt idx="33">
                  <c:v>27191.668664086901</c:v>
                </c:pt>
                <c:pt idx="34">
                  <c:v>26595.738840327031</c:v>
                </c:pt>
                <c:pt idx="35">
                  <c:v>26005.979940468991</c:v>
                </c:pt>
                <c:pt idx="36">
                  <c:v>23663.8852921125</c:v>
                </c:pt>
                <c:pt idx="37">
                  <c:v>23562.91883426081</c:v>
                </c:pt>
                <c:pt idx="38">
                  <c:v>21363.02908711282</c:v>
                </c:pt>
                <c:pt idx="39">
                  <c:v>21324.846002731909</c:v>
                </c:pt>
                <c:pt idx="40">
                  <c:v>19795.868495015598</c:v>
                </c:pt>
                <c:pt idx="41">
                  <c:v>19112.408887456069</c:v>
                </c:pt>
                <c:pt idx="42">
                  <c:v>17253.2316097939</c:v>
                </c:pt>
                <c:pt idx="43">
                  <c:v>16735.332585759301</c:v>
                </c:pt>
                <c:pt idx="44">
                  <c:v>16534.3390831059</c:v>
                </c:pt>
                <c:pt idx="45">
                  <c:v>14519.84913025179</c:v>
                </c:pt>
                <c:pt idx="46">
                  <c:v>14344.420402260879</c:v>
                </c:pt>
                <c:pt idx="47">
                  <c:v>14316.485809911161</c:v>
                </c:pt>
                <c:pt idx="48">
                  <c:v>13788.482064179711</c:v>
                </c:pt>
                <c:pt idx="49">
                  <c:v>13037.010015500189</c:v>
                </c:pt>
                <c:pt idx="50">
                  <c:v>12703.42124207877</c:v>
                </c:pt>
                <c:pt idx="51">
                  <c:v>12594.341427262751</c:v>
                </c:pt>
                <c:pt idx="52">
                  <c:v>12584.10442311513</c:v>
                </c:pt>
                <c:pt idx="53">
                  <c:v>12506.530170530639</c:v>
                </c:pt>
                <c:pt idx="54">
                  <c:v>12115.05700893892</c:v>
                </c:pt>
                <c:pt idx="55">
                  <c:v>11651.317454686239</c:v>
                </c:pt>
                <c:pt idx="56">
                  <c:v>11617.90875832981</c:v>
                </c:pt>
                <c:pt idx="57">
                  <c:v>11311.79382118688</c:v>
                </c:pt>
                <c:pt idx="58">
                  <c:v>11014.486136551321</c:v>
                </c:pt>
                <c:pt idx="59">
                  <c:v>10971.970012594191</c:v>
                </c:pt>
                <c:pt idx="60">
                  <c:v>10935.8417542919</c:v>
                </c:pt>
                <c:pt idx="61">
                  <c:v>10605.257207270701</c:v>
                </c:pt>
                <c:pt idx="62">
                  <c:v>10050.501207312211</c:v>
                </c:pt>
                <c:pt idx="63">
                  <c:v>9841.1695572002827</c:v>
                </c:pt>
                <c:pt idx="64">
                  <c:v>8454.0581981484811</c:v>
                </c:pt>
                <c:pt idx="65">
                  <c:v>8423.6967940599061</c:v>
                </c:pt>
                <c:pt idx="66">
                  <c:v>8317.3641169648472</c:v>
                </c:pt>
                <c:pt idx="67">
                  <c:v>7314.1544871183496</c:v>
                </c:pt>
                <c:pt idx="68">
                  <c:v>7310.9017380353635</c:v>
                </c:pt>
                <c:pt idx="69">
                  <c:v>7257.8079316527346</c:v>
                </c:pt>
                <c:pt idx="70">
                  <c:v>7155.7458292187703</c:v>
                </c:pt>
                <c:pt idx="71">
                  <c:v>6643.204610775997</c:v>
                </c:pt>
                <c:pt idx="72">
                  <c:v>6495.3877237033103</c:v>
                </c:pt>
                <c:pt idx="73">
                  <c:v>6185.9938925854276</c:v>
                </c:pt>
                <c:pt idx="74">
                  <c:v>6004.0317887247711</c:v>
                </c:pt>
                <c:pt idx="75">
                  <c:v>5561.9963118338974</c:v>
                </c:pt>
                <c:pt idx="76">
                  <c:v>5190.3543863570903</c:v>
                </c:pt>
                <c:pt idx="77">
                  <c:v>4996.638706073044</c:v>
                </c:pt>
                <c:pt idx="78">
                  <c:v>4830.7517012949056</c:v>
                </c:pt>
                <c:pt idx="79">
                  <c:v>4739.9101175154301</c:v>
                </c:pt>
                <c:pt idx="80">
                  <c:v>4161.0901345928351</c:v>
                </c:pt>
                <c:pt idx="81">
                  <c:v>3928.373688251686</c:v>
                </c:pt>
                <c:pt idx="82">
                  <c:v>3554.525155894687</c:v>
                </c:pt>
                <c:pt idx="83">
                  <c:v>3485.0021030587341</c:v>
                </c:pt>
                <c:pt idx="84">
                  <c:v>3448.5372076940512</c:v>
                </c:pt>
                <c:pt idx="85">
                  <c:v>3203.9007579396971</c:v>
                </c:pt>
                <c:pt idx="86">
                  <c:v>3165.799423726929</c:v>
                </c:pt>
                <c:pt idx="87">
                  <c:v>3099.3060819381371</c:v>
                </c:pt>
                <c:pt idx="88">
                  <c:v>3089.5302083565771</c:v>
                </c:pt>
                <c:pt idx="89">
                  <c:v>3044.5138869851598</c:v>
                </c:pt>
                <c:pt idx="90">
                  <c:v>3032.254681816989</c:v>
                </c:pt>
                <c:pt idx="91">
                  <c:v>2530.4384534645501</c:v>
                </c:pt>
                <c:pt idx="92">
                  <c:v>2248.260816031358</c:v>
                </c:pt>
                <c:pt idx="93">
                  <c:v>2074.860241395927</c:v>
                </c:pt>
                <c:pt idx="94">
                  <c:v>2072.6524500400951</c:v>
                </c:pt>
                <c:pt idx="95">
                  <c:v>2053.5044176373121</c:v>
                </c:pt>
                <c:pt idx="96">
                  <c:v>1975.2524530497981</c:v>
                </c:pt>
                <c:pt idx="97">
                  <c:v>1642.606593085538</c:v>
                </c:pt>
                <c:pt idx="98">
                  <c:v>1587.031059639512</c:v>
                </c:pt>
                <c:pt idx="99">
                  <c:v>1584.422678336756</c:v>
                </c:pt>
                <c:pt idx="100">
                  <c:v>1516.526046105098</c:v>
                </c:pt>
                <c:pt idx="101">
                  <c:v>1515.6432504542449</c:v>
                </c:pt>
                <c:pt idx="102">
                  <c:v>1161.6570654615871</c:v>
                </c:pt>
                <c:pt idx="103">
                  <c:v>1059.8107753085999</c:v>
                </c:pt>
                <c:pt idx="104">
                  <c:v>1037.5458675362311</c:v>
                </c:pt>
              </c:numCache>
            </c:numRef>
          </c:xVal>
          <c:yVal>
            <c:numRef>
              <c:f>Hoja1!$D$2:$D$109</c:f>
              <c:numCache>
                <c:formatCode>General</c:formatCode>
                <c:ptCount val="108"/>
                <c:pt idx="0">
                  <c:v>1.2</c:v>
                </c:pt>
                <c:pt idx="1">
                  <c:v>13.5</c:v>
                </c:pt>
                <c:pt idx="2">
                  <c:v>10.4</c:v>
                </c:pt>
                <c:pt idx="3">
                  <c:v>7.4</c:v>
                </c:pt>
                <c:pt idx="4">
                  <c:v>31.9</c:v>
                </c:pt>
                <c:pt idx="5">
                  <c:v>18.600000000000001</c:v>
                </c:pt>
                <c:pt idx="6">
                  <c:v>4.9000000000000004</c:v>
                </c:pt>
                <c:pt idx="7">
                  <c:v>9.4</c:v>
                </c:pt>
                <c:pt idx="8">
                  <c:v>11.2</c:v>
                </c:pt>
                <c:pt idx="9">
                  <c:v>10</c:v>
                </c:pt>
                <c:pt idx="10">
                  <c:v>10.199999999999999</c:v>
                </c:pt>
                <c:pt idx="11">
                  <c:v>8.2000000000000011</c:v>
                </c:pt>
                <c:pt idx="12">
                  <c:v>13.5</c:v>
                </c:pt>
                <c:pt idx="13">
                  <c:v>6.3</c:v>
                </c:pt>
                <c:pt idx="14">
                  <c:v>13.6</c:v>
                </c:pt>
                <c:pt idx="15">
                  <c:v>9.8000000000000007</c:v>
                </c:pt>
                <c:pt idx="16">
                  <c:v>19</c:v>
                </c:pt>
                <c:pt idx="17">
                  <c:v>31.5</c:v>
                </c:pt>
                <c:pt idx="18">
                  <c:v>18.7</c:v>
                </c:pt>
                <c:pt idx="19">
                  <c:v>27.3</c:v>
                </c:pt>
                <c:pt idx="20">
                  <c:v>9.2000000000000011</c:v>
                </c:pt>
                <c:pt idx="21">
                  <c:v>15.1</c:v>
                </c:pt>
                <c:pt idx="22">
                  <c:v>5</c:v>
                </c:pt>
                <c:pt idx="23">
                  <c:v>12.6</c:v>
                </c:pt>
                <c:pt idx="24">
                  <c:v>6.9</c:v>
                </c:pt>
                <c:pt idx="25">
                  <c:v>12.1</c:v>
                </c:pt>
                <c:pt idx="26">
                  <c:v>16.7</c:v>
                </c:pt>
                <c:pt idx="27">
                  <c:v>52.3</c:v>
                </c:pt>
                <c:pt idx="28">
                  <c:v>38</c:v>
                </c:pt>
                <c:pt idx="29">
                  <c:v>12.2</c:v>
                </c:pt>
                <c:pt idx="30">
                  <c:v>32.800000000000011</c:v>
                </c:pt>
                <c:pt idx="31">
                  <c:v>13.2</c:v>
                </c:pt>
                <c:pt idx="32">
                  <c:v>34.800000000000011</c:v>
                </c:pt>
                <c:pt idx="33">
                  <c:v>28.9</c:v>
                </c:pt>
                <c:pt idx="34">
                  <c:v>13</c:v>
                </c:pt>
                <c:pt idx="35">
                  <c:v>35.9</c:v>
                </c:pt>
                <c:pt idx="36">
                  <c:v>40.5</c:v>
                </c:pt>
                <c:pt idx="37">
                  <c:v>47.2</c:v>
                </c:pt>
                <c:pt idx="38">
                  <c:v>15.9</c:v>
                </c:pt>
                <c:pt idx="39">
                  <c:v>24.5</c:v>
                </c:pt>
                <c:pt idx="40">
                  <c:v>53.4</c:v>
                </c:pt>
                <c:pt idx="41">
                  <c:v>39.1</c:v>
                </c:pt>
                <c:pt idx="42">
                  <c:v>65.599999999999994</c:v>
                </c:pt>
                <c:pt idx="43">
                  <c:v>56.3</c:v>
                </c:pt>
                <c:pt idx="44">
                  <c:v>22.1</c:v>
                </c:pt>
                <c:pt idx="45">
                  <c:v>46</c:v>
                </c:pt>
                <c:pt idx="46">
                  <c:v>54.4</c:v>
                </c:pt>
                <c:pt idx="47">
                  <c:v>60.6</c:v>
                </c:pt>
                <c:pt idx="48">
                  <c:v>30.1</c:v>
                </c:pt>
                <c:pt idx="49">
                  <c:v>61</c:v>
                </c:pt>
                <c:pt idx="50">
                  <c:v>34</c:v>
                </c:pt>
                <c:pt idx="51">
                  <c:v>70.599999999999994</c:v>
                </c:pt>
                <c:pt idx="52">
                  <c:v>70.400000000000006</c:v>
                </c:pt>
                <c:pt idx="53">
                  <c:v>72.7</c:v>
                </c:pt>
                <c:pt idx="54">
                  <c:v>52.1</c:v>
                </c:pt>
                <c:pt idx="55">
                  <c:v>28.9</c:v>
                </c:pt>
                <c:pt idx="56">
                  <c:v>59</c:v>
                </c:pt>
                <c:pt idx="57">
                  <c:v>53.5</c:v>
                </c:pt>
                <c:pt idx="58">
                  <c:v>63.3</c:v>
                </c:pt>
                <c:pt idx="59">
                  <c:v>66.900000000000006</c:v>
                </c:pt>
                <c:pt idx="60">
                  <c:v>85.6</c:v>
                </c:pt>
                <c:pt idx="61">
                  <c:v>58.8</c:v>
                </c:pt>
                <c:pt idx="62">
                  <c:v>67</c:v>
                </c:pt>
                <c:pt idx="63">
                  <c:v>44.9</c:v>
                </c:pt>
                <c:pt idx="64">
                  <c:v>69.599999999999994</c:v>
                </c:pt>
                <c:pt idx="65">
                  <c:v>83.1</c:v>
                </c:pt>
                <c:pt idx="66">
                  <c:v>79.7</c:v>
                </c:pt>
                <c:pt idx="67">
                  <c:v>79.900000000000006</c:v>
                </c:pt>
                <c:pt idx="68">
                  <c:v>94.1</c:v>
                </c:pt>
                <c:pt idx="69">
                  <c:v>93.6</c:v>
                </c:pt>
                <c:pt idx="70">
                  <c:v>76.2</c:v>
                </c:pt>
                <c:pt idx="71">
                  <c:v>46.5</c:v>
                </c:pt>
                <c:pt idx="72">
                  <c:v>35.700000000000003</c:v>
                </c:pt>
                <c:pt idx="73">
                  <c:v>88.2</c:v>
                </c:pt>
                <c:pt idx="74">
                  <c:v>77.400000000000006</c:v>
                </c:pt>
                <c:pt idx="75">
                  <c:v>79.900000000000006</c:v>
                </c:pt>
                <c:pt idx="76">
                  <c:v>92.9</c:v>
                </c:pt>
                <c:pt idx="77">
                  <c:v>90.1</c:v>
                </c:pt>
                <c:pt idx="78">
                  <c:v>92.8</c:v>
                </c:pt>
                <c:pt idx="79">
                  <c:v>85.7</c:v>
                </c:pt>
                <c:pt idx="80">
                  <c:v>89</c:v>
                </c:pt>
                <c:pt idx="81">
                  <c:v>93.1</c:v>
                </c:pt>
                <c:pt idx="82">
                  <c:v>90.9</c:v>
                </c:pt>
                <c:pt idx="83">
                  <c:v>87.9</c:v>
                </c:pt>
                <c:pt idx="84">
                  <c:v>85.3</c:v>
                </c:pt>
                <c:pt idx="85">
                  <c:v>91.2</c:v>
                </c:pt>
                <c:pt idx="86">
                  <c:v>71.8</c:v>
                </c:pt>
                <c:pt idx="87">
                  <c:v>94.3</c:v>
                </c:pt>
                <c:pt idx="88">
                  <c:v>74.8</c:v>
                </c:pt>
                <c:pt idx="89">
                  <c:v>94.5</c:v>
                </c:pt>
                <c:pt idx="90">
                  <c:v>89.2</c:v>
                </c:pt>
                <c:pt idx="91">
                  <c:v>90.6</c:v>
                </c:pt>
                <c:pt idx="92">
                  <c:v>92.7</c:v>
                </c:pt>
                <c:pt idx="93">
                  <c:v>93.7</c:v>
                </c:pt>
                <c:pt idx="94">
                  <c:v>76.7</c:v>
                </c:pt>
                <c:pt idx="95">
                  <c:v>94.6</c:v>
                </c:pt>
                <c:pt idx="96">
                  <c:v>94.3</c:v>
                </c:pt>
                <c:pt idx="97">
                  <c:v>92.5</c:v>
                </c:pt>
                <c:pt idx="98">
                  <c:v>94</c:v>
                </c:pt>
                <c:pt idx="99">
                  <c:v>93.6</c:v>
                </c:pt>
                <c:pt idx="100">
                  <c:v>92.8</c:v>
                </c:pt>
                <c:pt idx="101">
                  <c:v>86.8</c:v>
                </c:pt>
                <c:pt idx="102">
                  <c:v>91.3</c:v>
                </c:pt>
                <c:pt idx="103">
                  <c:v>91.9</c:v>
                </c:pt>
                <c:pt idx="104">
                  <c:v>83</c:v>
                </c:pt>
                <c:pt idx="105">
                  <c:v>77.8</c:v>
                </c:pt>
                <c:pt idx="106">
                  <c:v>70.099999999999994</c:v>
                </c:pt>
                <c:pt idx="107">
                  <c:v>39.700000000000003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1E4-44D0-90D8-CA87F76A2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320000"/>
        <c:axId val="185320576"/>
      </c:scatterChart>
      <c:valAx>
        <c:axId val="185320000"/>
        <c:scaling>
          <c:orientation val="minMax"/>
          <c:max val="60000"/>
        </c:scaling>
        <c:delete val="0"/>
        <c:axPos val="b"/>
        <c:numFmt formatCode="#,##0" sourceLinked="0"/>
        <c:majorTickMark val="out"/>
        <c:minorTickMark val="none"/>
        <c:tickLblPos val="nextTo"/>
        <c:crossAx val="185320576"/>
        <c:crosses val="autoZero"/>
        <c:crossBetween val="midCat"/>
      </c:valAx>
      <c:valAx>
        <c:axId val="18532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5320000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>
          <a:latin typeface="Century Gothic" panose="020B0502020202020204" pitchFamily="34" charset="0"/>
        </a:defRPr>
      </a:pPr>
      <a:endParaRPr lang="es-PE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364130771470098E-2"/>
          <c:y val="8.2404680677898301E-2"/>
          <c:w val="1"/>
          <c:h val="0.814362214581378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216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APOYO!$B$12:$B$15</c:f>
              <c:strCache>
                <c:ptCount val="4"/>
                <c:pt idx="0">
                  <c:v>Microempresas</c:v>
                </c:pt>
                <c:pt idx="1">
                  <c:v>Pequeña Empresa</c:v>
                </c:pt>
                <c:pt idx="2">
                  <c:v>Mediana                                               Empresa</c:v>
                </c:pt>
                <c:pt idx="3">
                  <c:v>Gran Empresa</c:v>
                </c:pt>
              </c:strCache>
            </c:strRef>
          </c:cat>
          <c:val>
            <c:numRef>
              <c:f>APOYO!$C$12:$C$15</c:f>
              <c:numCache>
                <c:formatCode>0.0</c:formatCode>
                <c:ptCount val="4"/>
                <c:pt idx="0">
                  <c:v>6.25</c:v>
                </c:pt>
                <c:pt idx="1">
                  <c:v>16.666666666666661</c:v>
                </c:pt>
                <c:pt idx="2">
                  <c:v>56.25</c:v>
                </c:pt>
                <c:pt idx="3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7-4E3D-95FF-17EC5BF58E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5455616"/>
        <c:axId val="185324608"/>
      </c:barChart>
      <c:catAx>
        <c:axId val="18545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PE"/>
          </a:p>
        </c:txPr>
        <c:crossAx val="185324608"/>
        <c:crosses val="autoZero"/>
        <c:auto val="1"/>
        <c:lblAlgn val="ctr"/>
        <c:lblOffset val="0"/>
        <c:noMultiLvlLbl val="0"/>
      </c:catAx>
      <c:valAx>
        <c:axId val="185324608"/>
        <c:scaling>
          <c:orientation val="minMax"/>
          <c:max val="100"/>
        </c:scaling>
        <c:delete val="1"/>
        <c:axPos val="l"/>
        <c:numFmt formatCode="0" sourceLinked="0"/>
        <c:majorTickMark val="out"/>
        <c:minorTickMark val="none"/>
        <c:tickLblPos val="nextTo"/>
        <c:crossAx val="18545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Century Gothic" panose="020B0502020202020204" pitchFamily="34" charset="0"/>
        </a:defRPr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93B8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1601"/>
              </a:solidFill>
            </c:spPr>
            <c:extLst>
              <c:ext xmlns:c16="http://schemas.microsoft.com/office/drawing/2014/chart" uri="{C3380CC4-5D6E-409C-BE32-E72D297353CC}">
                <c16:uniqueId val="{00000001-6DBA-48FF-AA55-67AADA5DF55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BA-48FF-AA55-67AADA5DF5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'g4-1'!$L$41:$L$70</c:f>
              <c:strCache>
                <c:ptCount val="30"/>
                <c:pt idx="0">
                  <c:v>Perú</c:v>
                </c:pt>
                <c:pt idx="1">
                  <c:v>México</c:v>
                </c:pt>
                <c:pt idx="2">
                  <c:v>Grecia</c:v>
                </c:pt>
                <c:pt idx="3">
                  <c:v>Turquía</c:v>
                </c:pt>
                <c:pt idx="4">
                  <c:v>Polonia</c:v>
                </c:pt>
                <c:pt idx="5">
                  <c:v>Eslovaquia</c:v>
                </c:pt>
                <c:pt idx="6">
                  <c:v>Irlanda</c:v>
                </c:pt>
                <c:pt idx="7">
                  <c:v>Hungría</c:v>
                </c:pt>
                <c:pt idx="8">
                  <c:v>Italia</c:v>
                </c:pt>
                <c:pt idx="9">
                  <c:v>Portugal</c:v>
                </c:pt>
                <c:pt idx="10">
                  <c:v>Letonia</c:v>
                </c:pt>
                <c:pt idx="11">
                  <c:v>España</c:v>
                </c:pt>
                <c:pt idx="12">
                  <c:v>Rep. Checa</c:v>
                </c:pt>
                <c:pt idx="13">
                  <c:v>Eslovenia</c:v>
                </c:pt>
                <c:pt idx="14">
                  <c:v>Lituania</c:v>
                </c:pt>
                <c:pt idx="15">
                  <c:v>Suiza</c:v>
                </c:pt>
                <c:pt idx="16">
                  <c:v>Noruega</c:v>
                </c:pt>
                <c:pt idx="17">
                  <c:v>Australia</c:v>
                </c:pt>
                <c:pt idx="18">
                  <c:v>Bélgica</c:v>
                </c:pt>
                <c:pt idx="19">
                  <c:v>Francia</c:v>
                </c:pt>
                <c:pt idx="20">
                  <c:v>Alemania</c:v>
                </c:pt>
                <c:pt idx="21">
                  <c:v>Austria</c:v>
                </c:pt>
                <c:pt idx="22">
                  <c:v>Países Bajos</c:v>
                </c:pt>
                <c:pt idx="23">
                  <c:v>Finlandia</c:v>
                </c:pt>
                <c:pt idx="24">
                  <c:v>Islandia</c:v>
                </c:pt>
                <c:pt idx="25">
                  <c:v>Israel</c:v>
                </c:pt>
                <c:pt idx="26">
                  <c:v>Suecia</c:v>
                </c:pt>
                <c:pt idx="27">
                  <c:v>Dinamarca</c:v>
                </c:pt>
                <c:pt idx="28">
                  <c:v>Reino Unido</c:v>
                </c:pt>
                <c:pt idx="29">
                  <c:v>Estonia</c:v>
                </c:pt>
              </c:strCache>
            </c:strRef>
          </c:cat>
          <c:val>
            <c:numRef>
              <c:f>'g4-1'!$M$41:$M$70</c:f>
              <c:numCache>
                <c:formatCode>0%</c:formatCode>
                <c:ptCount val="30"/>
                <c:pt idx="0">
                  <c:v>6.3E-2</c:v>
                </c:pt>
                <c:pt idx="1">
                  <c:v>0.101509485951772</c:v>
                </c:pt>
                <c:pt idx="2">
                  <c:v>0.15163775925844</c:v>
                </c:pt>
                <c:pt idx="3">
                  <c:v>0.23537349509592601</c:v>
                </c:pt>
                <c:pt idx="4">
                  <c:v>0.29368953620990601</c:v>
                </c:pt>
                <c:pt idx="5">
                  <c:v>0.34261939092633997</c:v>
                </c:pt>
                <c:pt idx="6">
                  <c:v>0.35033395832189901</c:v>
                </c:pt>
                <c:pt idx="7">
                  <c:v>0.35271098978319998</c:v>
                </c:pt>
                <c:pt idx="8">
                  <c:v>0.40695185698678699</c:v>
                </c:pt>
                <c:pt idx="9">
                  <c:v>0.41293570647163702</c:v>
                </c:pt>
                <c:pt idx="10">
                  <c:v>0.41763969543207002</c:v>
                </c:pt>
                <c:pt idx="11">
                  <c:v>0.44258731632805198</c:v>
                </c:pt>
                <c:pt idx="12">
                  <c:v>0.47948440002887599</c:v>
                </c:pt>
                <c:pt idx="13">
                  <c:v>0.49208175450436997</c:v>
                </c:pt>
                <c:pt idx="14">
                  <c:v>0.504503222805188</c:v>
                </c:pt>
                <c:pt idx="15">
                  <c:v>0.51185603462297302</c:v>
                </c:pt>
                <c:pt idx="16">
                  <c:v>0.52491742599764601</c:v>
                </c:pt>
                <c:pt idx="17">
                  <c:v>0.52644534697006895</c:v>
                </c:pt>
                <c:pt idx="18">
                  <c:v>0.57419885296042605</c:v>
                </c:pt>
                <c:pt idx="19">
                  <c:v>0.63501928224272697</c:v>
                </c:pt>
                <c:pt idx="20">
                  <c:v>0.64702813170689699</c:v>
                </c:pt>
                <c:pt idx="21">
                  <c:v>0.66497791679055496</c:v>
                </c:pt>
                <c:pt idx="22">
                  <c:v>0.69967969003383601</c:v>
                </c:pt>
                <c:pt idx="23">
                  <c:v>0.70715137781640702</c:v>
                </c:pt>
                <c:pt idx="24">
                  <c:v>0.752460451544262</c:v>
                </c:pt>
                <c:pt idx="25">
                  <c:v>0.79818912101063499</c:v>
                </c:pt>
                <c:pt idx="26">
                  <c:v>0.85717220623673795</c:v>
                </c:pt>
                <c:pt idx="27">
                  <c:v>0.88557902243029096</c:v>
                </c:pt>
                <c:pt idx="28">
                  <c:v>0.90559740686412904</c:v>
                </c:pt>
                <c:pt idx="29">
                  <c:v>0.94745465201301204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BA-48FF-AA55-67AADA5DF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6138624"/>
        <c:axId val="169026688"/>
      </c:barChart>
      <c:catAx>
        <c:axId val="186138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/>
            </a:pPr>
            <a:endParaRPr lang="es-PE"/>
          </a:p>
        </c:txPr>
        <c:crossAx val="169026688"/>
        <c:crosses val="autoZero"/>
        <c:auto val="1"/>
        <c:lblAlgn val="ctr"/>
        <c:lblOffset val="100"/>
        <c:noMultiLvlLbl val="0"/>
      </c:catAx>
      <c:valAx>
        <c:axId val="16902668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86138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>
          <a:latin typeface="Century Gothic" panose="020B0502020202020204" pitchFamily="34" charset="0"/>
        </a:defRPr>
      </a:pPr>
      <a:endParaRPr lang="es-P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122703412073505E-2"/>
          <c:y val="9.2080912296491194E-2"/>
          <c:w val="0.87232174103237103"/>
          <c:h val="0.823667864374989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Hoja1!$AE$15</c:f>
              <c:strCache>
                <c:ptCount val="1"/>
                <c:pt idx="0">
                  <c:v>Megas</c:v>
                </c:pt>
              </c:strCache>
            </c:strRef>
          </c:tx>
          <c:spPr>
            <a:solidFill>
              <a:srgbClr val="B6B6C0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Hoja1!$AF$6:$AH$6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Hoja1!$AF$15:$AH$15</c:f>
              <c:numCache>
                <c:formatCode>0%</c:formatCode>
                <c:ptCount val="3"/>
                <c:pt idx="0">
                  <c:v>0.20533692592320599</c:v>
                </c:pt>
                <c:pt idx="1">
                  <c:v>0.179297654015179</c:v>
                </c:pt>
                <c:pt idx="2">
                  <c:v>0.233717123423451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0-44CC-8007-84DD33715AF9}"/>
            </c:ext>
          </c:extLst>
        </c:ser>
        <c:ser>
          <c:idx val="1"/>
          <c:order val="1"/>
          <c:tx>
            <c:strRef>
              <c:f>Hoja1!$AE$16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rgbClr val="B6B6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Hoja1!$AF$6:$AH$6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Hoja1!$AF$16:$AH$16</c:f>
              <c:numCache>
                <c:formatCode>0%</c:formatCode>
                <c:ptCount val="3"/>
                <c:pt idx="0">
                  <c:v>0.20311774033392599</c:v>
                </c:pt>
                <c:pt idx="1">
                  <c:v>0.19781012042711499</c:v>
                </c:pt>
                <c:pt idx="2">
                  <c:v>0.18777087549532001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C0-44CC-8007-84DD33715AF9}"/>
            </c:ext>
          </c:extLst>
        </c:ser>
        <c:ser>
          <c:idx val="2"/>
          <c:order val="2"/>
          <c:tx>
            <c:strRef>
              <c:f>Hoja1!$AE$17</c:f>
              <c:strCache>
                <c:ptCount val="1"/>
                <c:pt idx="0">
                  <c:v>Resto de Principales Contribuyentes</c:v>
                </c:pt>
              </c:strCache>
            </c:strRef>
          </c:tx>
          <c:spPr>
            <a:solidFill>
              <a:srgbClr val="FFA7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Hoja1!$AF$6:$AH$6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Hoja1!$AF$17:$AH$17</c:f>
              <c:numCache>
                <c:formatCode>0%</c:formatCode>
                <c:ptCount val="3"/>
                <c:pt idx="0">
                  <c:v>0.28988633598351499</c:v>
                </c:pt>
                <c:pt idx="1">
                  <c:v>0.34330755275388197</c:v>
                </c:pt>
                <c:pt idx="2">
                  <c:v>0.34784064407901899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C0-44CC-8007-84DD33715AF9}"/>
            </c:ext>
          </c:extLst>
        </c:ser>
        <c:ser>
          <c:idx val="3"/>
          <c:order val="3"/>
          <c:tx>
            <c:strRef>
              <c:f>Hoja1!$AE$18</c:f>
              <c:strCache>
                <c:ptCount val="1"/>
                <c:pt idx="0">
                  <c:v>Medianos y pequeños</c:v>
                </c:pt>
              </c:strCache>
            </c:strRef>
          </c:tx>
          <c:spPr>
            <a:solidFill>
              <a:srgbClr val="0893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Hoja1!$AF$6:$AH$6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Hoja1!$AF$18:$AH$18</c:f>
              <c:numCache>
                <c:formatCode>0%</c:formatCode>
                <c:ptCount val="3"/>
                <c:pt idx="0">
                  <c:v>0.231658997759352</c:v>
                </c:pt>
                <c:pt idx="1">
                  <c:v>0.20958467280382301</c:v>
                </c:pt>
                <c:pt idx="2">
                  <c:v>0.160671357002211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C0-44CC-8007-84DD33715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9457152"/>
        <c:axId val="186454528"/>
      </c:barChart>
      <c:catAx>
        <c:axId val="16945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PE"/>
          </a:p>
        </c:txPr>
        <c:crossAx val="186454528"/>
        <c:crosses val="autoZero"/>
        <c:auto val="1"/>
        <c:lblAlgn val="ctr"/>
        <c:lblOffset val="100"/>
        <c:noMultiLvlLbl val="0"/>
      </c:catAx>
      <c:valAx>
        <c:axId val="18645452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PE"/>
          </a:p>
        </c:txPr>
        <c:crossAx val="16945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5.78156897054493E-4"/>
          <c:w val="0.99573647188841297"/>
          <c:h val="7.8125546806649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entury Gothic" panose="020B0502020202020204" pitchFamily="34" charset="0"/>
        </a:defRPr>
      </a:pPr>
      <a:endParaRPr lang="es-P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1601"/>
              </a:solidFill>
            </c:spPr>
            <c:extLst>
              <c:ext xmlns:c16="http://schemas.microsoft.com/office/drawing/2014/chart" uri="{C3380CC4-5D6E-409C-BE32-E72D297353CC}">
                <c16:uniqueId val="{00000001-93D1-47EA-9EB0-8F208D1817D5}"/>
              </c:ext>
            </c:extLst>
          </c:dPt>
          <c:dPt>
            <c:idx val="1"/>
            <c:invertIfNegative val="0"/>
            <c:bubble3D val="0"/>
            <c:spPr>
              <a:solidFill>
                <a:srgbClr val="B6B6C0"/>
              </a:solidFill>
            </c:spPr>
            <c:extLst>
              <c:ext xmlns:c16="http://schemas.microsoft.com/office/drawing/2014/chart" uri="{C3380CC4-5D6E-409C-BE32-E72D297353CC}">
                <c16:uniqueId val="{00000003-93D1-47EA-9EB0-8F208D1817D5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93D1-47EA-9EB0-8F208D1817D5}"/>
              </c:ext>
            </c:extLst>
          </c:dPt>
          <c:dPt>
            <c:idx val="3"/>
            <c:invertIfNegative val="0"/>
            <c:bubble3D val="0"/>
            <c:spPr>
              <a:solidFill>
                <a:srgbClr val="293B83"/>
              </a:solidFill>
            </c:spPr>
            <c:extLst>
              <c:ext xmlns:c16="http://schemas.microsoft.com/office/drawing/2014/chart" uri="{C3380CC4-5D6E-409C-BE32-E72D297353CC}">
                <c16:uniqueId val="{00000007-93D1-47EA-9EB0-8F208D1817D5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De </a:t>
                    </a:r>
                    <a:r>
                      <a:rPr lang="en-US" dirty="0" err="1"/>
                      <a:t>cada</a:t>
                    </a:r>
                    <a:r>
                      <a:rPr lang="en-US" dirty="0"/>
                      <a:t> 100 </a:t>
                    </a:r>
                    <a:r>
                      <a:rPr lang="en-US" dirty="0" err="1"/>
                      <a:t>trabajadores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3467277655867"/>
                      <c:h val="0.27175960297384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93D1-47EA-9EB0-8F208D1817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Bien!$L$22:$L$25</c:f>
              <c:numCache>
                <c:formatCode>General</c:formatCode>
                <c:ptCount val="4"/>
                <c:pt idx="0">
                  <c:v>3</c:v>
                </c:pt>
                <c:pt idx="1">
                  <c:v>9</c:v>
                </c:pt>
                <c:pt idx="2">
                  <c:v>28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D1-47EA-9EB0-8F208D1817D5}"/>
            </c:ext>
          </c:extLst>
        </c:ser>
        <c:ser>
          <c:idx val="1"/>
          <c:order val="1"/>
          <c:spPr>
            <a:noFill/>
          </c:spPr>
          <c:invertIfNegative val="0"/>
          <c:val>
            <c:numRef>
              <c:f>Bien!$M$22:$M$25</c:f>
              <c:numCache>
                <c:formatCode>General</c:formatCode>
                <c:ptCount val="4"/>
                <c:pt idx="0">
                  <c:v>97</c:v>
                </c:pt>
                <c:pt idx="1">
                  <c:v>91</c:v>
                </c:pt>
                <c:pt idx="2">
                  <c:v>72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3D1-47EA-9EB0-8F208D181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709248"/>
        <c:axId val="169027840"/>
      </c:barChart>
      <c:catAx>
        <c:axId val="182709248"/>
        <c:scaling>
          <c:orientation val="minMax"/>
        </c:scaling>
        <c:delete val="1"/>
        <c:axPos val="l"/>
        <c:majorTickMark val="out"/>
        <c:minorTickMark val="none"/>
        <c:tickLblPos val="nextTo"/>
        <c:crossAx val="169027840"/>
        <c:crosses val="autoZero"/>
        <c:auto val="1"/>
        <c:lblAlgn val="ctr"/>
        <c:lblOffset val="100"/>
        <c:noMultiLvlLbl val="0"/>
      </c:catAx>
      <c:valAx>
        <c:axId val="169027840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182709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latin typeface="Century Gothic" panose="020B0502020202020204" pitchFamily="34" charset="0"/>
        </a:defRPr>
      </a:pPr>
      <a:endParaRPr lang="es-PE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133950829309197E-2"/>
          <c:y val="0.196440660924356"/>
          <c:w val="0.49169560277055402"/>
          <c:h val="0.7885366696651889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F0CF-4E57-8B61-14F874C1C10A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AE2C-44BF-A9DB-D6F70FF9BC0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Bien!$Q$12:$Q$13</c:f>
              <c:strCache>
                <c:ptCount val="2"/>
                <c:pt idx="0">
                  <c:v>Informales</c:v>
                </c:pt>
                <c:pt idx="1">
                  <c:v>Formales - Renta anual en el tramo inafecto (7 UIT)</c:v>
                </c:pt>
              </c:strCache>
            </c:strRef>
          </c:cat>
          <c:val>
            <c:numRef>
              <c:f>Bien!$R$12:$R$13</c:f>
              <c:numCache>
                <c:formatCode>0</c:formatCode>
                <c:ptCount val="2"/>
                <c:pt idx="0">
                  <c:v>72.4383688501118</c:v>
                </c:pt>
                <c:pt idx="1">
                  <c:v>18.535315218611959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4-4959-B3F9-9E9DBD8B9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1252743277346902"/>
          <c:y val="0.233653420739421"/>
          <c:w val="0.48747256722653098"/>
          <c:h val="0.706494724142113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Century Gothic" panose="020B0502020202020204" pitchFamily="34" charset="0"/>
        </a:defRPr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D175A4-0B34-4A08-9B84-5FBCFBB74047}" type="doc">
      <dgm:prSet loTypeId="urn:microsoft.com/office/officeart/2005/8/layout/equation1" loCatId="process" qsTypeId="urn:microsoft.com/office/officeart/2005/8/quickstyle/simple1" qsCatId="simple" csTypeId="urn:microsoft.com/office/officeart/2005/8/colors/accent5_2" csCatId="accent5" phldr="1"/>
      <dgm:spPr/>
    </dgm:pt>
    <dgm:pt modelId="{8D903629-6F83-4C59-9998-1A8E007D8ADC}">
      <dgm:prSet phldrT="[Texto]"/>
      <dgm:spPr>
        <a:solidFill>
          <a:srgbClr val="293B83"/>
        </a:solidFill>
      </dgm:spPr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Ingresos brutos anuales</a:t>
          </a:r>
        </a:p>
      </dgm:t>
    </dgm:pt>
    <dgm:pt modelId="{472A1C4A-8F50-4645-BC7C-D7D6537D7D21}" type="parTrans" cxnId="{96BD1111-437C-4840-9072-01CECF4E96B0}">
      <dgm:prSet/>
      <dgm:spPr/>
      <dgm:t>
        <a:bodyPr/>
        <a:lstStyle/>
        <a:p>
          <a:endParaRPr lang="es-ES" b="1">
            <a:latin typeface="Century Gothic" panose="020B0502020202020204" pitchFamily="34" charset="0"/>
          </a:endParaRPr>
        </a:p>
      </dgm:t>
    </dgm:pt>
    <dgm:pt modelId="{748FC7DD-7F13-4A0E-B2C1-E679E23AB07A}" type="sibTrans" cxnId="{96BD1111-437C-4840-9072-01CECF4E96B0}">
      <dgm:prSet/>
      <dgm:spPr/>
      <dgm:t>
        <a:bodyPr/>
        <a:lstStyle/>
        <a:p>
          <a:endParaRPr lang="es-ES" b="1">
            <a:latin typeface="Century Gothic" panose="020B0502020202020204" pitchFamily="34" charset="0"/>
          </a:endParaRPr>
        </a:p>
      </dgm:t>
    </dgm:pt>
    <dgm:pt modelId="{AD2B2698-E54E-4037-AD32-2763A26B09EA}">
      <dgm:prSet phldrT="[Texto]"/>
      <dgm:spPr>
        <a:solidFill>
          <a:srgbClr val="293B83"/>
        </a:solidFill>
      </dgm:spPr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7 UIT (S/ </a:t>
          </a:r>
          <a:r>
            <a:rPr lang="es-ES" b="1">
              <a:latin typeface="Century Gothic" panose="020B0502020202020204" pitchFamily="34" charset="0"/>
            </a:rPr>
            <a:t>29,400)*</a:t>
          </a:r>
          <a:endParaRPr lang="es-ES" b="1" dirty="0">
            <a:latin typeface="Century Gothic" panose="020B0502020202020204" pitchFamily="34" charset="0"/>
          </a:endParaRPr>
        </a:p>
      </dgm:t>
    </dgm:pt>
    <dgm:pt modelId="{DC535A16-2FD8-4F87-8D36-ED9142C57EDA}" type="parTrans" cxnId="{968ADB40-CA8F-440E-AF13-24B461E409B6}">
      <dgm:prSet/>
      <dgm:spPr/>
      <dgm:t>
        <a:bodyPr/>
        <a:lstStyle/>
        <a:p>
          <a:endParaRPr lang="es-ES" b="1">
            <a:latin typeface="Century Gothic" panose="020B0502020202020204" pitchFamily="34" charset="0"/>
          </a:endParaRPr>
        </a:p>
      </dgm:t>
    </dgm:pt>
    <dgm:pt modelId="{F611B869-E0B0-43AD-8C57-4323B2E0AB4C}" type="sibTrans" cxnId="{968ADB40-CA8F-440E-AF13-24B461E409B6}">
      <dgm:prSet/>
      <dgm:spPr/>
      <dgm:t>
        <a:bodyPr/>
        <a:lstStyle/>
        <a:p>
          <a:endParaRPr lang="es-ES" b="1">
            <a:latin typeface="Century Gothic" panose="020B0502020202020204" pitchFamily="34" charset="0"/>
          </a:endParaRPr>
        </a:p>
      </dgm:t>
    </dgm:pt>
    <dgm:pt modelId="{67603BF7-1C3E-455B-8072-A92C7DCB2A79}">
      <dgm:prSet phldrT="[Texto]"/>
      <dgm:spPr>
        <a:solidFill>
          <a:srgbClr val="293B83"/>
        </a:solidFill>
      </dgm:spPr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Ingresos netos anuales</a:t>
          </a:r>
        </a:p>
      </dgm:t>
    </dgm:pt>
    <dgm:pt modelId="{B67FBD40-E4E1-4A6E-8F18-B1A39D17F92C}" type="parTrans" cxnId="{5325D9DE-8068-464D-90C6-9CA72A1681CA}">
      <dgm:prSet/>
      <dgm:spPr/>
      <dgm:t>
        <a:bodyPr/>
        <a:lstStyle/>
        <a:p>
          <a:endParaRPr lang="es-ES" b="1">
            <a:latin typeface="Century Gothic" panose="020B0502020202020204" pitchFamily="34" charset="0"/>
          </a:endParaRPr>
        </a:p>
      </dgm:t>
    </dgm:pt>
    <dgm:pt modelId="{CE943846-996E-47A9-B666-D27DD6D5637B}" type="sibTrans" cxnId="{5325D9DE-8068-464D-90C6-9CA72A1681CA}">
      <dgm:prSet/>
      <dgm:spPr/>
      <dgm:t>
        <a:bodyPr/>
        <a:lstStyle/>
        <a:p>
          <a:endParaRPr lang="es-ES" b="1">
            <a:latin typeface="Century Gothic" panose="020B0502020202020204" pitchFamily="34" charset="0"/>
          </a:endParaRPr>
        </a:p>
      </dgm:t>
    </dgm:pt>
    <dgm:pt modelId="{B6DA67B7-2876-4B6F-8348-A9C42E173A36}" type="pres">
      <dgm:prSet presAssocID="{BDD175A4-0B34-4A08-9B84-5FBCFBB74047}" presName="linearFlow" presStyleCnt="0">
        <dgm:presLayoutVars>
          <dgm:dir/>
          <dgm:resizeHandles val="exact"/>
        </dgm:presLayoutVars>
      </dgm:prSet>
      <dgm:spPr/>
    </dgm:pt>
    <dgm:pt modelId="{235B8846-4ADE-4E31-8A97-9AE211F879C7}" type="pres">
      <dgm:prSet presAssocID="{8D903629-6F83-4C59-9998-1A8E007D8ADC}" presName="node" presStyleLbl="node1" presStyleIdx="0" presStyleCnt="3">
        <dgm:presLayoutVars>
          <dgm:bulletEnabled val="1"/>
        </dgm:presLayoutVars>
      </dgm:prSet>
      <dgm:spPr/>
    </dgm:pt>
    <dgm:pt modelId="{87064E7E-B20F-49A3-9B72-24998C34611B}" type="pres">
      <dgm:prSet presAssocID="{748FC7DD-7F13-4A0E-B2C1-E679E23AB07A}" presName="spacerL" presStyleCnt="0"/>
      <dgm:spPr/>
    </dgm:pt>
    <dgm:pt modelId="{76B529DA-E80C-454F-A852-C3F536A3BE39}" type="pres">
      <dgm:prSet presAssocID="{748FC7DD-7F13-4A0E-B2C1-E679E23AB07A}" presName="sibTrans" presStyleLbl="sibTrans2D1" presStyleIdx="0" presStyleCnt="2"/>
      <dgm:spPr>
        <a:prstGeom prst="mathMinus">
          <a:avLst/>
        </a:prstGeom>
      </dgm:spPr>
    </dgm:pt>
    <dgm:pt modelId="{13CA4BA9-D61A-4274-8857-F9A3BA1D447F}" type="pres">
      <dgm:prSet presAssocID="{748FC7DD-7F13-4A0E-B2C1-E679E23AB07A}" presName="spacerR" presStyleCnt="0"/>
      <dgm:spPr/>
    </dgm:pt>
    <dgm:pt modelId="{4C19B088-979E-4F4B-8905-1C3971B1D565}" type="pres">
      <dgm:prSet presAssocID="{AD2B2698-E54E-4037-AD32-2763A26B09EA}" presName="node" presStyleLbl="node1" presStyleIdx="1" presStyleCnt="3">
        <dgm:presLayoutVars>
          <dgm:bulletEnabled val="1"/>
        </dgm:presLayoutVars>
      </dgm:prSet>
      <dgm:spPr/>
    </dgm:pt>
    <dgm:pt modelId="{897E9C71-8A8C-4CAB-8B01-11C5F2474CAA}" type="pres">
      <dgm:prSet presAssocID="{F611B869-E0B0-43AD-8C57-4323B2E0AB4C}" presName="spacerL" presStyleCnt="0"/>
      <dgm:spPr/>
    </dgm:pt>
    <dgm:pt modelId="{13C6C352-9705-49C0-8D3B-385C114CAB9C}" type="pres">
      <dgm:prSet presAssocID="{F611B869-E0B0-43AD-8C57-4323B2E0AB4C}" presName="sibTrans" presStyleLbl="sibTrans2D1" presStyleIdx="1" presStyleCnt="2"/>
      <dgm:spPr/>
    </dgm:pt>
    <dgm:pt modelId="{75887581-322C-44E7-8147-14B3CF918774}" type="pres">
      <dgm:prSet presAssocID="{F611B869-E0B0-43AD-8C57-4323B2E0AB4C}" presName="spacerR" presStyleCnt="0"/>
      <dgm:spPr/>
    </dgm:pt>
    <dgm:pt modelId="{B73AB1E6-FC53-47C3-A90F-D6A487302CD1}" type="pres">
      <dgm:prSet presAssocID="{67603BF7-1C3E-455B-8072-A92C7DCB2A79}" presName="node" presStyleLbl="node1" presStyleIdx="2" presStyleCnt="3">
        <dgm:presLayoutVars>
          <dgm:bulletEnabled val="1"/>
        </dgm:presLayoutVars>
      </dgm:prSet>
      <dgm:spPr/>
    </dgm:pt>
  </dgm:ptLst>
  <dgm:cxnLst>
    <dgm:cxn modelId="{96BD1111-437C-4840-9072-01CECF4E96B0}" srcId="{BDD175A4-0B34-4A08-9B84-5FBCFBB74047}" destId="{8D903629-6F83-4C59-9998-1A8E007D8ADC}" srcOrd="0" destOrd="0" parTransId="{472A1C4A-8F50-4645-BC7C-D7D6537D7D21}" sibTransId="{748FC7DD-7F13-4A0E-B2C1-E679E23AB07A}"/>
    <dgm:cxn modelId="{EB68B61F-4B1A-9E46-922D-2F1D035C7E1D}" type="presOf" srcId="{AD2B2698-E54E-4037-AD32-2763A26B09EA}" destId="{4C19B088-979E-4F4B-8905-1C3971B1D565}" srcOrd="0" destOrd="0" presId="urn:microsoft.com/office/officeart/2005/8/layout/equation1"/>
    <dgm:cxn modelId="{CBAEE735-9DD2-1B4C-8248-DEB05B9E0687}" type="presOf" srcId="{67603BF7-1C3E-455B-8072-A92C7DCB2A79}" destId="{B73AB1E6-FC53-47C3-A90F-D6A487302CD1}" srcOrd="0" destOrd="0" presId="urn:microsoft.com/office/officeart/2005/8/layout/equation1"/>
    <dgm:cxn modelId="{968ADB40-CA8F-440E-AF13-24B461E409B6}" srcId="{BDD175A4-0B34-4A08-9B84-5FBCFBB74047}" destId="{AD2B2698-E54E-4037-AD32-2763A26B09EA}" srcOrd="1" destOrd="0" parTransId="{DC535A16-2FD8-4F87-8D36-ED9142C57EDA}" sibTransId="{F611B869-E0B0-43AD-8C57-4323B2E0AB4C}"/>
    <dgm:cxn modelId="{B5B72C62-1557-D04F-A549-47167254D02B}" type="presOf" srcId="{F611B869-E0B0-43AD-8C57-4323B2E0AB4C}" destId="{13C6C352-9705-49C0-8D3B-385C114CAB9C}" srcOrd="0" destOrd="0" presId="urn:microsoft.com/office/officeart/2005/8/layout/equation1"/>
    <dgm:cxn modelId="{C9368097-00EC-F34F-A086-522730EE3110}" type="presOf" srcId="{8D903629-6F83-4C59-9998-1A8E007D8ADC}" destId="{235B8846-4ADE-4E31-8A97-9AE211F879C7}" srcOrd="0" destOrd="0" presId="urn:microsoft.com/office/officeart/2005/8/layout/equation1"/>
    <dgm:cxn modelId="{A5DD92BE-1FAA-884E-95DD-F679044A3B9F}" type="presOf" srcId="{BDD175A4-0B34-4A08-9B84-5FBCFBB74047}" destId="{B6DA67B7-2876-4B6F-8348-A9C42E173A36}" srcOrd="0" destOrd="0" presId="urn:microsoft.com/office/officeart/2005/8/layout/equation1"/>
    <dgm:cxn modelId="{5325D9DE-8068-464D-90C6-9CA72A1681CA}" srcId="{BDD175A4-0B34-4A08-9B84-5FBCFBB74047}" destId="{67603BF7-1C3E-455B-8072-A92C7DCB2A79}" srcOrd="2" destOrd="0" parTransId="{B67FBD40-E4E1-4A6E-8F18-B1A39D17F92C}" sibTransId="{CE943846-996E-47A9-B666-D27DD6D5637B}"/>
    <dgm:cxn modelId="{AA9014F7-01AF-F841-84B7-1691E93D4D11}" type="presOf" srcId="{748FC7DD-7F13-4A0E-B2C1-E679E23AB07A}" destId="{76B529DA-E80C-454F-A852-C3F536A3BE39}" srcOrd="0" destOrd="0" presId="urn:microsoft.com/office/officeart/2005/8/layout/equation1"/>
    <dgm:cxn modelId="{5EBF99E0-7AB7-2A47-860E-FE3BC66692DC}" type="presParOf" srcId="{B6DA67B7-2876-4B6F-8348-A9C42E173A36}" destId="{235B8846-4ADE-4E31-8A97-9AE211F879C7}" srcOrd="0" destOrd="0" presId="urn:microsoft.com/office/officeart/2005/8/layout/equation1"/>
    <dgm:cxn modelId="{BAE7EFE1-5248-E247-97B2-D9800C24A26C}" type="presParOf" srcId="{B6DA67B7-2876-4B6F-8348-A9C42E173A36}" destId="{87064E7E-B20F-49A3-9B72-24998C34611B}" srcOrd="1" destOrd="0" presId="urn:microsoft.com/office/officeart/2005/8/layout/equation1"/>
    <dgm:cxn modelId="{90E733AF-A285-C747-B1CA-0DA212EE8E2D}" type="presParOf" srcId="{B6DA67B7-2876-4B6F-8348-A9C42E173A36}" destId="{76B529DA-E80C-454F-A852-C3F536A3BE39}" srcOrd="2" destOrd="0" presId="urn:microsoft.com/office/officeart/2005/8/layout/equation1"/>
    <dgm:cxn modelId="{171415F8-1A3A-374D-80AD-5DB1A8FE6F10}" type="presParOf" srcId="{B6DA67B7-2876-4B6F-8348-A9C42E173A36}" destId="{13CA4BA9-D61A-4274-8857-F9A3BA1D447F}" srcOrd="3" destOrd="0" presId="urn:microsoft.com/office/officeart/2005/8/layout/equation1"/>
    <dgm:cxn modelId="{DCB249A1-C204-DF42-BFF9-B7525F1F6E02}" type="presParOf" srcId="{B6DA67B7-2876-4B6F-8348-A9C42E173A36}" destId="{4C19B088-979E-4F4B-8905-1C3971B1D565}" srcOrd="4" destOrd="0" presId="urn:microsoft.com/office/officeart/2005/8/layout/equation1"/>
    <dgm:cxn modelId="{CF2724ED-638C-7C43-89E0-F2E7B83361E7}" type="presParOf" srcId="{B6DA67B7-2876-4B6F-8348-A9C42E173A36}" destId="{897E9C71-8A8C-4CAB-8B01-11C5F2474CAA}" srcOrd="5" destOrd="0" presId="urn:microsoft.com/office/officeart/2005/8/layout/equation1"/>
    <dgm:cxn modelId="{0A8D6FEB-8EB5-414A-8EC1-25DDEB76E89D}" type="presParOf" srcId="{B6DA67B7-2876-4B6F-8348-A9C42E173A36}" destId="{13C6C352-9705-49C0-8D3B-385C114CAB9C}" srcOrd="6" destOrd="0" presId="urn:microsoft.com/office/officeart/2005/8/layout/equation1"/>
    <dgm:cxn modelId="{F2FC7C40-CED4-124B-938E-98BD0B006B59}" type="presParOf" srcId="{B6DA67B7-2876-4B6F-8348-A9C42E173A36}" destId="{75887581-322C-44E7-8147-14B3CF918774}" srcOrd="7" destOrd="0" presId="urn:microsoft.com/office/officeart/2005/8/layout/equation1"/>
    <dgm:cxn modelId="{EF64A17B-6DF9-9F4F-B8AE-61F1E9DF1343}" type="presParOf" srcId="{B6DA67B7-2876-4B6F-8348-A9C42E173A36}" destId="{B73AB1E6-FC53-47C3-A90F-D6A487302CD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B15A3-945D-4CF2-A41B-AE19B9EEB56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7BD7BA2-FA98-4943-B4B6-139E333D103C}">
      <dgm:prSet phldrT="[Texto]" custT="1"/>
      <dgm:spPr>
        <a:solidFill>
          <a:srgbClr val="921601"/>
        </a:solidFill>
      </dgm:spPr>
      <dgm:t>
        <a:bodyPr/>
        <a:lstStyle/>
        <a:p>
          <a:endParaRPr lang="es-PE" sz="1400" b="1" u="sng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015B893C-3E42-43BF-AC26-011782417D60}" type="parTrans" cxnId="{E16D5EFF-7254-4143-A124-6B7287750F98}">
      <dgm:prSet/>
      <dgm:spPr/>
      <dgm:t>
        <a:bodyPr/>
        <a:lstStyle/>
        <a:p>
          <a:endParaRPr lang="es-PE" sz="1400" b="1">
            <a:latin typeface="Century Gothic" panose="020B0502020202020204" pitchFamily="34" charset="0"/>
          </a:endParaRPr>
        </a:p>
      </dgm:t>
    </dgm:pt>
    <dgm:pt modelId="{DD07DB1F-99AD-443B-A1C8-FD4B6C572461}" type="sibTrans" cxnId="{E16D5EFF-7254-4143-A124-6B7287750F98}">
      <dgm:prSet/>
      <dgm:spPr/>
      <dgm:t>
        <a:bodyPr/>
        <a:lstStyle/>
        <a:p>
          <a:endParaRPr lang="es-PE" sz="1400" b="1">
            <a:latin typeface="Century Gothic" panose="020B0502020202020204" pitchFamily="34" charset="0"/>
          </a:endParaRPr>
        </a:p>
      </dgm:t>
    </dgm:pt>
    <dgm:pt modelId="{F1718B27-555A-4703-8AAF-C16CDDE841DA}">
      <dgm:prSet phldrT="[Texto]" custT="1"/>
      <dgm:spPr>
        <a:solidFill>
          <a:srgbClr val="293B83"/>
        </a:solidFill>
      </dgm:spPr>
      <dgm:t>
        <a:bodyPr/>
        <a:lstStyle/>
        <a:p>
          <a:endParaRPr lang="es-PE" sz="1400" b="1" u="sng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460DEABE-CE55-40CC-8D56-8E14C6935AFE}" type="parTrans" cxnId="{CC155DBA-7AF1-4D06-952B-6FBBC2E3FF44}">
      <dgm:prSet/>
      <dgm:spPr/>
      <dgm:t>
        <a:bodyPr/>
        <a:lstStyle/>
        <a:p>
          <a:endParaRPr lang="es-PE" sz="1400" b="1">
            <a:latin typeface="Century Gothic" panose="020B0502020202020204" pitchFamily="34" charset="0"/>
          </a:endParaRPr>
        </a:p>
      </dgm:t>
    </dgm:pt>
    <dgm:pt modelId="{086F07DD-82D5-4575-AC87-FF572853952A}" type="sibTrans" cxnId="{CC155DBA-7AF1-4D06-952B-6FBBC2E3FF44}">
      <dgm:prSet/>
      <dgm:spPr/>
      <dgm:t>
        <a:bodyPr/>
        <a:lstStyle/>
        <a:p>
          <a:endParaRPr lang="es-PE" sz="1400" b="1">
            <a:latin typeface="Century Gothic" panose="020B0502020202020204" pitchFamily="34" charset="0"/>
          </a:endParaRPr>
        </a:p>
      </dgm:t>
    </dgm:pt>
    <dgm:pt modelId="{5D042303-547E-40E8-B984-50BB4673E55A}">
      <dgm:prSet phldrT="[Texto]" custT="1"/>
      <dgm:spPr>
        <a:solidFill>
          <a:srgbClr val="BAB8B9"/>
        </a:solidFill>
      </dgm:spPr>
      <dgm:t>
        <a:bodyPr/>
        <a:lstStyle/>
        <a:p>
          <a:endParaRPr lang="es-PE" sz="1400" b="1" u="sng" dirty="0">
            <a:latin typeface="Century Gothic" panose="020B0502020202020204" pitchFamily="34" charset="0"/>
          </a:endParaRPr>
        </a:p>
      </dgm:t>
    </dgm:pt>
    <dgm:pt modelId="{99622FC1-8A6C-4B48-9B9C-B96BEFE9B5C8}" type="parTrans" cxnId="{F0EDCF37-E59C-4CAA-ABC9-C5C603AD76CC}">
      <dgm:prSet/>
      <dgm:spPr/>
      <dgm:t>
        <a:bodyPr/>
        <a:lstStyle/>
        <a:p>
          <a:endParaRPr lang="es-PE" sz="1400" b="1">
            <a:latin typeface="Century Gothic" panose="020B0502020202020204" pitchFamily="34" charset="0"/>
          </a:endParaRPr>
        </a:p>
      </dgm:t>
    </dgm:pt>
    <dgm:pt modelId="{3BFFA477-42CE-42F0-8C5F-386721043D9A}" type="sibTrans" cxnId="{F0EDCF37-E59C-4CAA-ABC9-C5C603AD76CC}">
      <dgm:prSet/>
      <dgm:spPr/>
      <dgm:t>
        <a:bodyPr/>
        <a:lstStyle/>
        <a:p>
          <a:endParaRPr lang="es-PE" sz="1400" b="1">
            <a:latin typeface="Century Gothic" panose="020B0502020202020204" pitchFamily="34" charset="0"/>
          </a:endParaRPr>
        </a:p>
      </dgm:t>
    </dgm:pt>
    <dgm:pt modelId="{B723F7D3-6B0B-4818-8A90-47A3137D63BC}">
      <dgm:prSet phldrT="[Texto]" custT="1"/>
      <dgm:spPr>
        <a:solidFill>
          <a:srgbClr val="2A717D"/>
        </a:solidFill>
      </dgm:spPr>
      <dgm:t>
        <a:bodyPr/>
        <a:lstStyle/>
        <a:p>
          <a:endParaRPr lang="es-PE" sz="1400" b="1" u="sng" dirty="0">
            <a:latin typeface="Century Gothic" panose="020B0502020202020204" pitchFamily="34" charset="0"/>
          </a:endParaRPr>
        </a:p>
      </dgm:t>
    </dgm:pt>
    <dgm:pt modelId="{51303B7C-080E-4287-92B7-49F7950D2AAE}" type="parTrans" cxnId="{7B7CE55F-F711-4DD4-A25E-57D5F17A8FDA}">
      <dgm:prSet/>
      <dgm:spPr/>
      <dgm:t>
        <a:bodyPr/>
        <a:lstStyle/>
        <a:p>
          <a:endParaRPr lang="es-PE"/>
        </a:p>
      </dgm:t>
    </dgm:pt>
    <dgm:pt modelId="{B2BBA745-63C7-4AE6-B4BD-4584EA257F36}" type="sibTrans" cxnId="{7B7CE55F-F711-4DD4-A25E-57D5F17A8FDA}">
      <dgm:prSet/>
      <dgm:spPr/>
      <dgm:t>
        <a:bodyPr/>
        <a:lstStyle/>
        <a:p>
          <a:endParaRPr lang="es-PE"/>
        </a:p>
      </dgm:t>
    </dgm:pt>
    <dgm:pt modelId="{CBC56374-0C4C-43BA-A718-91A94985F0FE}" type="pres">
      <dgm:prSet presAssocID="{FABB15A3-945D-4CF2-A41B-AE19B9EEB561}" presName="Name0" presStyleCnt="0">
        <dgm:presLayoutVars>
          <dgm:dir/>
          <dgm:animLvl val="lvl"/>
          <dgm:resizeHandles val="exact"/>
        </dgm:presLayoutVars>
      </dgm:prSet>
      <dgm:spPr/>
    </dgm:pt>
    <dgm:pt modelId="{337EF989-8E59-4DC0-A8CD-834436530350}" type="pres">
      <dgm:prSet presAssocID="{07BD7BA2-FA98-4943-B4B6-139E333D103C}" presName="Name8" presStyleCnt="0"/>
      <dgm:spPr/>
    </dgm:pt>
    <dgm:pt modelId="{CFA7A5C1-7FE7-478A-947D-7A6A3A964FB3}" type="pres">
      <dgm:prSet presAssocID="{07BD7BA2-FA98-4943-B4B6-139E333D103C}" presName="level" presStyleLbl="node1" presStyleIdx="0" presStyleCnt="4">
        <dgm:presLayoutVars>
          <dgm:chMax val="1"/>
          <dgm:bulletEnabled val="1"/>
        </dgm:presLayoutVars>
      </dgm:prSet>
      <dgm:spPr/>
    </dgm:pt>
    <dgm:pt modelId="{E7956CD1-AC3E-4145-ADEE-AA6C0B570041}" type="pres">
      <dgm:prSet presAssocID="{07BD7BA2-FA98-4943-B4B6-139E333D103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60F8C10-82E8-488E-A90A-4D8D54BF2923}" type="pres">
      <dgm:prSet presAssocID="{F1718B27-555A-4703-8AAF-C16CDDE841DA}" presName="Name8" presStyleCnt="0"/>
      <dgm:spPr/>
    </dgm:pt>
    <dgm:pt modelId="{1681FC65-5964-4831-A947-089C433964A7}" type="pres">
      <dgm:prSet presAssocID="{F1718B27-555A-4703-8AAF-C16CDDE841DA}" presName="level" presStyleLbl="node1" presStyleIdx="1" presStyleCnt="4" custLinFactNeighborX="-741" custLinFactNeighborY="762">
        <dgm:presLayoutVars>
          <dgm:chMax val="1"/>
          <dgm:bulletEnabled val="1"/>
        </dgm:presLayoutVars>
      </dgm:prSet>
      <dgm:spPr/>
    </dgm:pt>
    <dgm:pt modelId="{4577F658-CC13-459A-815A-19C2A5376E3F}" type="pres">
      <dgm:prSet presAssocID="{F1718B27-555A-4703-8AAF-C16CDDE841D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78571B8-1B04-459E-A25F-E07D35F0D71D}" type="pres">
      <dgm:prSet presAssocID="{B723F7D3-6B0B-4818-8A90-47A3137D63BC}" presName="Name8" presStyleCnt="0"/>
      <dgm:spPr/>
    </dgm:pt>
    <dgm:pt modelId="{275BEA1A-25FA-4D4D-B979-FFE9EB12F7C9}" type="pres">
      <dgm:prSet presAssocID="{B723F7D3-6B0B-4818-8A90-47A3137D63BC}" presName="level" presStyleLbl="node1" presStyleIdx="2" presStyleCnt="4" custLinFactNeighborY="-250">
        <dgm:presLayoutVars>
          <dgm:chMax val="1"/>
          <dgm:bulletEnabled val="1"/>
        </dgm:presLayoutVars>
      </dgm:prSet>
      <dgm:spPr/>
    </dgm:pt>
    <dgm:pt modelId="{658E3F5E-A463-4EEF-B4BE-DDAD56523363}" type="pres">
      <dgm:prSet presAssocID="{B723F7D3-6B0B-4818-8A90-47A3137D63B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4ADBB06-9327-4A5C-B7EB-2652E1BE682E}" type="pres">
      <dgm:prSet presAssocID="{5D042303-547E-40E8-B984-50BB4673E55A}" presName="Name8" presStyleCnt="0"/>
      <dgm:spPr/>
    </dgm:pt>
    <dgm:pt modelId="{E8DD71CC-ABBE-47A2-9298-4C2A46FED5B7}" type="pres">
      <dgm:prSet presAssocID="{5D042303-547E-40E8-B984-50BB4673E55A}" presName="level" presStyleLbl="node1" presStyleIdx="3" presStyleCnt="4">
        <dgm:presLayoutVars>
          <dgm:chMax val="1"/>
          <dgm:bulletEnabled val="1"/>
        </dgm:presLayoutVars>
      </dgm:prSet>
      <dgm:spPr/>
    </dgm:pt>
    <dgm:pt modelId="{454C5A35-CD8D-4710-AB75-D170BDD162FF}" type="pres">
      <dgm:prSet presAssocID="{5D042303-547E-40E8-B984-50BB4673E55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A99231D-4A66-F842-87EA-19F2F31C0F9F}" type="presOf" srcId="{5D042303-547E-40E8-B984-50BB4673E55A}" destId="{454C5A35-CD8D-4710-AB75-D170BDD162FF}" srcOrd="1" destOrd="0" presId="urn:microsoft.com/office/officeart/2005/8/layout/pyramid1"/>
    <dgm:cxn modelId="{F0EDCF37-E59C-4CAA-ABC9-C5C603AD76CC}" srcId="{FABB15A3-945D-4CF2-A41B-AE19B9EEB561}" destId="{5D042303-547E-40E8-B984-50BB4673E55A}" srcOrd="3" destOrd="0" parTransId="{99622FC1-8A6C-4B48-9B9C-B96BEFE9B5C8}" sibTransId="{3BFFA477-42CE-42F0-8C5F-386721043D9A}"/>
    <dgm:cxn modelId="{7B7CE55F-F711-4DD4-A25E-57D5F17A8FDA}" srcId="{FABB15A3-945D-4CF2-A41B-AE19B9EEB561}" destId="{B723F7D3-6B0B-4818-8A90-47A3137D63BC}" srcOrd="2" destOrd="0" parTransId="{51303B7C-080E-4287-92B7-49F7950D2AAE}" sibTransId="{B2BBA745-63C7-4AE6-B4BD-4584EA257F36}"/>
    <dgm:cxn modelId="{212E537D-6D4E-424B-A563-29B947C7D58E}" type="presOf" srcId="{FABB15A3-945D-4CF2-A41B-AE19B9EEB561}" destId="{CBC56374-0C4C-43BA-A718-91A94985F0FE}" srcOrd="0" destOrd="0" presId="urn:microsoft.com/office/officeart/2005/8/layout/pyramid1"/>
    <dgm:cxn modelId="{CC155DBA-7AF1-4D06-952B-6FBBC2E3FF44}" srcId="{FABB15A3-945D-4CF2-A41B-AE19B9EEB561}" destId="{F1718B27-555A-4703-8AAF-C16CDDE841DA}" srcOrd="1" destOrd="0" parTransId="{460DEABE-CE55-40CC-8D56-8E14C6935AFE}" sibTransId="{086F07DD-82D5-4575-AC87-FF572853952A}"/>
    <dgm:cxn modelId="{4EBEFFBD-8FA7-C148-A32D-41567D419B36}" type="presOf" srcId="{5D042303-547E-40E8-B984-50BB4673E55A}" destId="{E8DD71CC-ABBE-47A2-9298-4C2A46FED5B7}" srcOrd="0" destOrd="0" presId="urn:microsoft.com/office/officeart/2005/8/layout/pyramid1"/>
    <dgm:cxn modelId="{B23553C8-27FE-1A48-9392-DD7101813834}" type="presOf" srcId="{07BD7BA2-FA98-4943-B4B6-139E333D103C}" destId="{CFA7A5C1-7FE7-478A-947D-7A6A3A964FB3}" srcOrd="0" destOrd="0" presId="urn:microsoft.com/office/officeart/2005/8/layout/pyramid1"/>
    <dgm:cxn modelId="{3C433ED4-9DCC-C54B-9B45-F820D0A60063}" type="presOf" srcId="{B723F7D3-6B0B-4818-8A90-47A3137D63BC}" destId="{658E3F5E-A463-4EEF-B4BE-DDAD56523363}" srcOrd="1" destOrd="0" presId="urn:microsoft.com/office/officeart/2005/8/layout/pyramid1"/>
    <dgm:cxn modelId="{70AA2AD5-14C6-D042-978A-DBDA5BE428CF}" type="presOf" srcId="{F1718B27-555A-4703-8AAF-C16CDDE841DA}" destId="{1681FC65-5964-4831-A947-089C433964A7}" srcOrd="0" destOrd="0" presId="urn:microsoft.com/office/officeart/2005/8/layout/pyramid1"/>
    <dgm:cxn modelId="{62B3B1D6-6918-E844-8ACB-7BA1486ED388}" type="presOf" srcId="{07BD7BA2-FA98-4943-B4B6-139E333D103C}" destId="{E7956CD1-AC3E-4145-ADEE-AA6C0B570041}" srcOrd="1" destOrd="0" presId="urn:microsoft.com/office/officeart/2005/8/layout/pyramid1"/>
    <dgm:cxn modelId="{A7253BD7-BCC7-224D-828D-BD70E0CFD9DF}" type="presOf" srcId="{B723F7D3-6B0B-4818-8A90-47A3137D63BC}" destId="{275BEA1A-25FA-4D4D-B979-FFE9EB12F7C9}" srcOrd="0" destOrd="0" presId="urn:microsoft.com/office/officeart/2005/8/layout/pyramid1"/>
    <dgm:cxn modelId="{9AF198DC-EA91-D344-A485-B6FED67C614D}" type="presOf" srcId="{F1718B27-555A-4703-8AAF-C16CDDE841DA}" destId="{4577F658-CC13-459A-815A-19C2A5376E3F}" srcOrd="1" destOrd="0" presId="urn:microsoft.com/office/officeart/2005/8/layout/pyramid1"/>
    <dgm:cxn modelId="{E16D5EFF-7254-4143-A124-6B7287750F98}" srcId="{FABB15A3-945D-4CF2-A41B-AE19B9EEB561}" destId="{07BD7BA2-FA98-4943-B4B6-139E333D103C}" srcOrd="0" destOrd="0" parTransId="{015B893C-3E42-43BF-AC26-011782417D60}" sibTransId="{DD07DB1F-99AD-443B-A1C8-FD4B6C572461}"/>
    <dgm:cxn modelId="{87F7AB56-CF64-8644-921D-51490812BCCF}" type="presParOf" srcId="{CBC56374-0C4C-43BA-A718-91A94985F0FE}" destId="{337EF989-8E59-4DC0-A8CD-834436530350}" srcOrd="0" destOrd="0" presId="urn:microsoft.com/office/officeart/2005/8/layout/pyramid1"/>
    <dgm:cxn modelId="{BE746A0B-1A28-3246-97EA-F021EB1B7AB5}" type="presParOf" srcId="{337EF989-8E59-4DC0-A8CD-834436530350}" destId="{CFA7A5C1-7FE7-478A-947D-7A6A3A964FB3}" srcOrd="0" destOrd="0" presId="urn:microsoft.com/office/officeart/2005/8/layout/pyramid1"/>
    <dgm:cxn modelId="{CE467ACD-AAD6-F74E-AB91-5B325EBD5627}" type="presParOf" srcId="{337EF989-8E59-4DC0-A8CD-834436530350}" destId="{E7956CD1-AC3E-4145-ADEE-AA6C0B570041}" srcOrd="1" destOrd="0" presId="urn:microsoft.com/office/officeart/2005/8/layout/pyramid1"/>
    <dgm:cxn modelId="{2811E39A-3D84-2A45-9A19-A996F3675830}" type="presParOf" srcId="{CBC56374-0C4C-43BA-A718-91A94985F0FE}" destId="{560F8C10-82E8-488E-A90A-4D8D54BF2923}" srcOrd="1" destOrd="0" presId="urn:microsoft.com/office/officeart/2005/8/layout/pyramid1"/>
    <dgm:cxn modelId="{BF0EAAEE-B561-2A40-8963-E9ADF0005A84}" type="presParOf" srcId="{560F8C10-82E8-488E-A90A-4D8D54BF2923}" destId="{1681FC65-5964-4831-A947-089C433964A7}" srcOrd="0" destOrd="0" presId="urn:microsoft.com/office/officeart/2005/8/layout/pyramid1"/>
    <dgm:cxn modelId="{E83251B4-F67F-574A-A10B-329F7A218D0D}" type="presParOf" srcId="{560F8C10-82E8-488E-A90A-4D8D54BF2923}" destId="{4577F658-CC13-459A-815A-19C2A5376E3F}" srcOrd="1" destOrd="0" presId="urn:microsoft.com/office/officeart/2005/8/layout/pyramid1"/>
    <dgm:cxn modelId="{6D167A6C-874D-164F-A426-20E5158DA4B0}" type="presParOf" srcId="{CBC56374-0C4C-43BA-A718-91A94985F0FE}" destId="{F78571B8-1B04-459E-A25F-E07D35F0D71D}" srcOrd="2" destOrd="0" presId="urn:microsoft.com/office/officeart/2005/8/layout/pyramid1"/>
    <dgm:cxn modelId="{DC9ED9F5-D406-5E42-9440-78826E88995A}" type="presParOf" srcId="{F78571B8-1B04-459E-A25F-E07D35F0D71D}" destId="{275BEA1A-25FA-4D4D-B979-FFE9EB12F7C9}" srcOrd="0" destOrd="0" presId="urn:microsoft.com/office/officeart/2005/8/layout/pyramid1"/>
    <dgm:cxn modelId="{A7CF6263-F211-F945-B129-28C524BC5F42}" type="presParOf" srcId="{F78571B8-1B04-459E-A25F-E07D35F0D71D}" destId="{658E3F5E-A463-4EEF-B4BE-DDAD56523363}" srcOrd="1" destOrd="0" presId="urn:microsoft.com/office/officeart/2005/8/layout/pyramid1"/>
    <dgm:cxn modelId="{0C7E232A-4B09-D145-A05E-0D86BF5CCE34}" type="presParOf" srcId="{CBC56374-0C4C-43BA-A718-91A94985F0FE}" destId="{A4ADBB06-9327-4A5C-B7EB-2652E1BE682E}" srcOrd="3" destOrd="0" presId="urn:microsoft.com/office/officeart/2005/8/layout/pyramid1"/>
    <dgm:cxn modelId="{7AA077F1-DECF-574D-8581-ABE34A974F5B}" type="presParOf" srcId="{A4ADBB06-9327-4A5C-B7EB-2652E1BE682E}" destId="{E8DD71CC-ABBE-47A2-9298-4C2A46FED5B7}" srcOrd="0" destOrd="0" presId="urn:microsoft.com/office/officeart/2005/8/layout/pyramid1"/>
    <dgm:cxn modelId="{E08D5699-B062-3D43-B6A4-D829F56535AB}" type="presParOf" srcId="{A4ADBB06-9327-4A5C-B7EB-2652E1BE682E}" destId="{454C5A35-CD8D-4710-AB75-D170BDD162F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B8846-4ADE-4E31-8A97-9AE211F879C7}">
      <dsp:nvSpPr>
        <dsp:cNvPr id="0" name=""/>
        <dsp:cNvSpPr/>
      </dsp:nvSpPr>
      <dsp:spPr>
        <a:xfrm>
          <a:off x="986" y="123980"/>
          <a:ext cx="1306994" cy="1306994"/>
        </a:xfrm>
        <a:prstGeom prst="ellipse">
          <a:avLst/>
        </a:prstGeom>
        <a:solidFill>
          <a:srgbClr val="293B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Century Gothic" panose="020B0502020202020204" pitchFamily="34" charset="0"/>
            </a:rPr>
            <a:t>Ingresos brutos anuales</a:t>
          </a:r>
        </a:p>
      </dsp:txBody>
      <dsp:txXfrm>
        <a:off x="192391" y="315385"/>
        <a:ext cx="924184" cy="924184"/>
      </dsp:txXfrm>
    </dsp:sp>
    <dsp:sp modelId="{76B529DA-E80C-454F-A852-C3F536A3BE39}">
      <dsp:nvSpPr>
        <dsp:cNvPr id="0" name=""/>
        <dsp:cNvSpPr/>
      </dsp:nvSpPr>
      <dsp:spPr>
        <a:xfrm>
          <a:off x="1414108" y="398449"/>
          <a:ext cx="758056" cy="758056"/>
        </a:xfrm>
        <a:prstGeom prst="mathMinus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latin typeface="Century Gothic" panose="020B0502020202020204" pitchFamily="34" charset="0"/>
          </a:endParaRPr>
        </a:p>
      </dsp:txBody>
      <dsp:txXfrm>
        <a:off x="1514588" y="688330"/>
        <a:ext cx="557096" cy="178294"/>
      </dsp:txXfrm>
    </dsp:sp>
    <dsp:sp modelId="{4C19B088-979E-4F4B-8905-1C3971B1D565}">
      <dsp:nvSpPr>
        <dsp:cNvPr id="0" name=""/>
        <dsp:cNvSpPr/>
      </dsp:nvSpPr>
      <dsp:spPr>
        <a:xfrm>
          <a:off x="2278292" y="123980"/>
          <a:ext cx="1306994" cy="1306994"/>
        </a:xfrm>
        <a:prstGeom prst="ellipse">
          <a:avLst/>
        </a:prstGeom>
        <a:solidFill>
          <a:srgbClr val="293B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Century Gothic" panose="020B0502020202020204" pitchFamily="34" charset="0"/>
            </a:rPr>
            <a:t>7 UIT (S/ </a:t>
          </a:r>
          <a:r>
            <a:rPr lang="es-ES" sz="1700" b="1" kern="1200">
              <a:latin typeface="Century Gothic" panose="020B0502020202020204" pitchFamily="34" charset="0"/>
            </a:rPr>
            <a:t>29,400)*</a:t>
          </a:r>
          <a:endParaRPr lang="es-ES" sz="1700" b="1" kern="1200" dirty="0">
            <a:latin typeface="Century Gothic" panose="020B0502020202020204" pitchFamily="34" charset="0"/>
          </a:endParaRPr>
        </a:p>
      </dsp:txBody>
      <dsp:txXfrm>
        <a:off x="2469697" y="315385"/>
        <a:ext cx="924184" cy="924184"/>
      </dsp:txXfrm>
    </dsp:sp>
    <dsp:sp modelId="{13C6C352-9705-49C0-8D3B-385C114CAB9C}">
      <dsp:nvSpPr>
        <dsp:cNvPr id="0" name=""/>
        <dsp:cNvSpPr/>
      </dsp:nvSpPr>
      <dsp:spPr>
        <a:xfrm>
          <a:off x="3691415" y="398449"/>
          <a:ext cx="758056" cy="758056"/>
        </a:xfrm>
        <a:prstGeom prst="mathEqual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>
            <a:latin typeface="Century Gothic" panose="020B0502020202020204" pitchFamily="34" charset="0"/>
          </a:endParaRPr>
        </a:p>
      </dsp:txBody>
      <dsp:txXfrm>
        <a:off x="3791895" y="554609"/>
        <a:ext cx="557096" cy="445736"/>
      </dsp:txXfrm>
    </dsp:sp>
    <dsp:sp modelId="{B73AB1E6-FC53-47C3-A90F-D6A487302CD1}">
      <dsp:nvSpPr>
        <dsp:cNvPr id="0" name=""/>
        <dsp:cNvSpPr/>
      </dsp:nvSpPr>
      <dsp:spPr>
        <a:xfrm>
          <a:off x="4555599" y="123980"/>
          <a:ext cx="1306994" cy="1306994"/>
        </a:xfrm>
        <a:prstGeom prst="ellipse">
          <a:avLst/>
        </a:prstGeom>
        <a:solidFill>
          <a:srgbClr val="293B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Century Gothic" panose="020B0502020202020204" pitchFamily="34" charset="0"/>
            </a:rPr>
            <a:t>Ingresos netos anuales</a:t>
          </a:r>
        </a:p>
      </dsp:txBody>
      <dsp:txXfrm>
        <a:off x="4747004" y="315385"/>
        <a:ext cx="924184" cy="924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7A5C1-7FE7-478A-947D-7A6A3A964FB3}">
      <dsp:nvSpPr>
        <dsp:cNvPr id="0" name=""/>
        <dsp:cNvSpPr/>
      </dsp:nvSpPr>
      <dsp:spPr>
        <a:xfrm>
          <a:off x="2108486" y="0"/>
          <a:ext cx="1405657" cy="1146262"/>
        </a:xfrm>
        <a:prstGeom prst="trapezoid">
          <a:avLst>
            <a:gd name="adj" fmla="val 61315"/>
          </a:avLst>
        </a:prstGeom>
        <a:solidFill>
          <a:srgbClr val="921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u="sng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2108486" y="0"/>
        <a:ext cx="1405657" cy="1146262"/>
      </dsp:txXfrm>
    </dsp:sp>
    <dsp:sp modelId="{1681FC65-5964-4831-A947-089C433964A7}">
      <dsp:nvSpPr>
        <dsp:cNvPr id="0" name=""/>
        <dsp:cNvSpPr/>
      </dsp:nvSpPr>
      <dsp:spPr>
        <a:xfrm>
          <a:off x="1384825" y="1154996"/>
          <a:ext cx="2811315" cy="1146262"/>
        </a:xfrm>
        <a:prstGeom prst="trapezoid">
          <a:avLst>
            <a:gd name="adj" fmla="val 61315"/>
          </a:avLst>
        </a:prstGeom>
        <a:solidFill>
          <a:srgbClr val="293B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u="sng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1876805" y="1154996"/>
        <a:ext cx="1827354" cy="1146262"/>
      </dsp:txXfrm>
    </dsp:sp>
    <dsp:sp modelId="{275BEA1A-25FA-4D4D-B979-FFE9EB12F7C9}">
      <dsp:nvSpPr>
        <dsp:cNvPr id="0" name=""/>
        <dsp:cNvSpPr/>
      </dsp:nvSpPr>
      <dsp:spPr>
        <a:xfrm>
          <a:off x="702828" y="2289658"/>
          <a:ext cx="4216972" cy="1146262"/>
        </a:xfrm>
        <a:prstGeom prst="trapezoid">
          <a:avLst>
            <a:gd name="adj" fmla="val 61315"/>
          </a:avLst>
        </a:prstGeom>
        <a:solidFill>
          <a:srgbClr val="2A71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u="sng" kern="1200" dirty="0">
            <a:latin typeface="Century Gothic" panose="020B0502020202020204" pitchFamily="34" charset="0"/>
          </a:endParaRPr>
        </a:p>
      </dsp:txBody>
      <dsp:txXfrm>
        <a:off x="1440798" y="2289658"/>
        <a:ext cx="2741032" cy="1146262"/>
      </dsp:txXfrm>
    </dsp:sp>
    <dsp:sp modelId="{E8DD71CC-ABBE-47A2-9298-4C2A46FED5B7}">
      <dsp:nvSpPr>
        <dsp:cNvPr id="0" name=""/>
        <dsp:cNvSpPr/>
      </dsp:nvSpPr>
      <dsp:spPr>
        <a:xfrm>
          <a:off x="0" y="3438786"/>
          <a:ext cx="5622630" cy="1146262"/>
        </a:xfrm>
        <a:prstGeom prst="trapezoid">
          <a:avLst>
            <a:gd name="adj" fmla="val 61315"/>
          </a:avLst>
        </a:prstGeom>
        <a:solidFill>
          <a:srgbClr val="BAB8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u="sng" kern="1200" dirty="0">
            <a:latin typeface="Century Gothic" panose="020B0502020202020204" pitchFamily="34" charset="0"/>
          </a:endParaRPr>
        </a:p>
      </dsp:txBody>
      <dsp:txXfrm>
        <a:off x="983960" y="3438786"/>
        <a:ext cx="3654709" cy="1146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0.05699</cdr:x>
      <cdr:y>0.16636</cdr:y>
    </cdr:from>
    <cdr:to>
      <cdr:x>0.20947</cdr:x>
      <cdr:y>0.25009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23876" y="621846"/>
          <a:ext cx="1401536" cy="312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IGV</a:t>
          </a:r>
        </a:p>
      </cdr:txBody>
    </cdr:sp>
  </cdr:relSizeAnchor>
  <cdr:relSizeAnchor xmlns:cdr="http://schemas.openxmlformats.org/drawingml/2006/chartDrawing">
    <cdr:from>
      <cdr:x>0.272</cdr:x>
      <cdr:y>0.19328</cdr:y>
    </cdr:from>
    <cdr:to>
      <cdr:x>0.42448</cdr:x>
      <cdr:y>0.27701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2977261" y="911084"/>
          <a:ext cx="1669017" cy="3946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IR</a:t>
          </a:r>
        </a:p>
      </cdr:txBody>
    </cdr:sp>
  </cdr:relSizeAnchor>
  <cdr:relSizeAnchor xmlns:cdr="http://schemas.openxmlformats.org/drawingml/2006/chartDrawing">
    <cdr:from>
      <cdr:x>0.42547</cdr:x>
      <cdr:y>0.28986</cdr:y>
    </cdr:from>
    <cdr:to>
      <cdr:x>0.57796</cdr:x>
      <cdr:y>0.37359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4657169" y="1366310"/>
          <a:ext cx="1669018" cy="394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Otros**</a:t>
          </a:r>
        </a:p>
      </cdr:txBody>
    </cdr:sp>
  </cdr:relSizeAnchor>
  <cdr:relSizeAnchor xmlns:cdr="http://schemas.openxmlformats.org/drawingml/2006/chartDrawing">
    <cdr:from>
      <cdr:x>0.55148</cdr:x>
      <cdr:y>0.28986</cdr:y>
    </cdr:from>
    <cdr:to>
      <cdr:x>0.70396</cdr:x>
      <cdr:y>0.37359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6036350" y="1366310"/>
          <a:ext cx="1669017" cy="394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ISC</a:t>
          </a:r>
        </a:p>
      </cdr:txBody>
    </cdr:sp>
  </cdr:relSizeAnchor>
  <cdr:relSizeAnchor xmlns:cdr="http://schemas.openxmlformats.org/drawingml/2006/chartDrawing">
    <cdr:from>
      <cdr:x>0.66601</cdr:x>
      <cdr:y>0.30573</cdr:y>
    </cdr:from>
    <cdr:to>
      <cdr:x>0.81849</cdr:x>
      <cdr:y>0.44144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7290055" y="1441135"/>
          <a:ext cx="1669017" cy="639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Ingresos</a:t>
          </a:r>
        </a:p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Gob.</a:t>
          </a:r>
          <a:r>
            <a:rPr lang="es-MX" sz="1600" b="1" baseline="0" dirty="0">
              <a:latin typeface="Century Gothic" panose="020B0502020202020204" pitchFamily="34" charset="0"/>
            </a:rPr>
            <a:t> Locales</a:t>
          </a:r>
          <a:endParaRPr lang="es-MX" sz="1600" b="1" dirty="0"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0.80014</cdr:x>
      <cdr:y>0.26584</cdr:y>
    </cdr:from>
    <cdr:to>
      <cdr:x>0.98761</cdr:x>
      <cdr:y>0.4334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8758143" y="1253094"/>
          <a:ext cx="2052080" cy="789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600" b="1" dirty="0">
              <a:latin typeface="Century Gothic" panose="020B0502020202020204" pitchFamily="34" charset="0"/>
            </a:rPr>
            <a:t>Aranceles y otros tributos a las importaciones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0.32699</cdr:x>
      <cdr:y>0.29619</cdr:y>
    </cdr:from>
    <cdr:to>
      <cdr:x>0.3351</cdr:x>
      <cdr:y>0.39065</cdr:y>
    </cdr:to>
    <cdr:sp macro="" textlink="">
      <cdr:nvSpPr>
        <cdr:cNvPr id="3" name="2 Flecha abajo"/>
        <cdr:cNvSpPr/>
      </cdr:nvSpPr>
      <cdr:spPr>
        <a:xfrm xmlns:a="http://schemas.openxmlformats.org/drawingml/2006/main">
          <a:off x="1843856" y="1371959"/>
          <a:ext cx="45731" cy="43754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0.01427</cdr:x>
      <cdr:y>0</cdr:y>
    </cdr:from>
    <cdr:to>
      <cdr:x>0.05449</cdr:x>
      <cdr:y>0.82166</cdr:y>
    </cdr:to>
    <cdr:sp macro="" textlink="">
      <cdr:nvSpPr>
        <cdr:cNvPr id="2" name="1 Cuadro de texto"/>
        <cdr:cNvSpPr txBox="1"/>
      </cdr:nvSpPr>
      <cdr:spPr>
        <a:xfrm xmlns:a="http://schemas.openxmlformats.org/drawingml/2006/main" rot="16200000">
          <a:off x="-702255" y="-1104595"/>
          <a:ext cx="1792224" cy="226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400" b="1" dirty="0">
              <a:latin typeface="Century Gothic" panose="020B0502020202020204" pitchFamily="34" charset="0"/>
            </a:rPr>
            <a:t>Empleo informal (% del empleo total)</a:t>
          </a:r>
        </a:p>
      </cdr:txBody>
    </cdr:sp>
  </cdr:relSizeAnchor>
  <cdr:relSizeAnchor xmlns:cdr="http://schemas.openxmlformats.org/drawingml/2006/chartDrawing">
    <cdr:from>
      <cdr:x>0.16501</cdr:x>
      <cdr:y>0.90438</cdr:y>
    </cdr:from>
    <cdr:to>
      <cdr:x>0.96625</cdr:x>
      <cdr:y>0.98853</cdr:y>
    </cdr:to>
    <cdr:sp macro="" textlink="">
      <cdr:nvSpPr>
        <cdr:cNvPr id="4" name="1 Cuadro de texto"/>
        <cdr:cNvSpPr txBox="1"/>
      </cdr:nvSpPr>
      <cdr:spPr>
        <a:xfrm xmlns:a="http://schemas.openxmlformats.org/drawingml/2006/main">
          <a:off x="930441" y="4189168"/>
          <a:ext cx="4518025" cy="389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b="1" dirty="0">
              <a:latin typeface="Century Gothic" panose="020B0502020202020204" pitchFamily="34" charset="0"/>
            </a:rPr>
            <a:t>PBI</a:t>
          </a:r>
          <a:r>
            <a:rPr lang="es-MX" sz="1400" b="1" baseline="0" dirty="0">
              <a:latin typeface="Century Gothic" panose="020B0502020202020204" pitchFamily="34" charset="0"/>
            </a:rPr>
            <a:t> per cápita en PPP (dólares constantes 2017)</a:t>
          </a:r>
          <a:endParaRPr lang="es-MX" sz="1400" b="1" dirty="0">
            <a:latin typeface="Century Gothic" panose="020B0502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0.30164</cdr:x>
      <cdr:y>0.32445</cdr:y>
    </cdr:from>
    <cdr:to>
      <cdr:x>0.54426</cdr:x>
      <cdr:y>0.42298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336800" y="1644986"/>
          <a:ext cx="1879600" cy="499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800" b="1" dirty="0">
              <a:latin typeface="Century Gothic" panose="020B0502020202020204" pitchFamily="34" charset="0"/>
            </a:rPr>
            <a:t>son formales</a:t>
          </a:r>
        </a:p>
      </cdr:txBody>
    </cdr:sp>
  </cdr:relSizeAnchor>
  <cdr:relSizeAnchor xmlns:cdr="http://schemas.openxmlformats.org/drawingml/2006/chartDrawing">
    <cdr:from>
      <cdr:x>0.10656</cdr:x>
      <cdr:y>0.56017</cdr:y>
    </cdr:from>
    <cdr:to>
      <cdr:x>0.44098</cdr:x>
      <cdr:y>0.68471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825500" y="2840050"/>
          <a:ext cx="2590800" cy="631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800" b="1" dirty="0">
              <a:latin typeface="Century Gothic" panose="020B0502020202020204" pitchFamily="34" charset="0"/>
            </a:rPr>
            <a:t>pagan Impuesto a la Renta</a:t>
          </a:r>
        </a:p>
      </cdr:txBody>
    </cdr:sp>
  </cdr:relSizeAnchor>
  <cdr:relSizeAnchor xmlns:cdr="http://schemas.openxmlformats.org/drawingml/2006/chartDrawing">
    <cdr:from>
      <cdr:x>0.05353</cdr:x>
      <cdr:y>0.76469</cdr:y>
    </cdr:from>
    <cdr:to>
      <cdr:x>0.40258</cdr:x>
      <cdr:y>0.97114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414683" y="3877003"/>
          <a:ext cx="2704071" cy="1046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800" b="1" dirty="0">
              <a:latin typeface="Century Gothic" panose="020B0502020202020204" pitchFamily="34" charset="0"/>
            </a:rPr>
            <a:t>pagan la mitad del </a:t>
          </a:r>
        </a:p>
        <a:p xmlns:a="http://schemas.openxmlformats.org/drawingml/2006/main">
          <a:pPr algn="ctr"/>
          <a:r>
            <a:rPr lang="es-MX" sz="1800" b="1" dirty="0">
              <a:latin typeface="Century Gothic" panose="020B0502020202020204" pitchFamily="34" charset="0"/>
            </a:rPr>
            <a:t>IR recaudado por trabajo*</a:t>
          </a:r>
        </a:p>
      </cdr:txBody>
    </cdr:sp>
  </cdr:relSizeAnchor>
  <cdr:relSizeAnchor xmlns:cdr="http://schemas.openxmlformats.org/drawingml/2006/chartDrawing">
    <cdr:from>
      <cdr:x>0.56773</cdr:x>
      <cdr:y>0.52695</cdr:y>
    </cdr:from>
    <cdr:to>
      <cdr:x>0.97265</cdr:x>
      <cdr:y>0.66307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4398230" y="2489167"/>
          <a:ext cx="3136915" cy="642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600" b="1" i="0" dirty="0">
              <a:latin typeface="Century Gothic" panose="020B0502020202020204" pitchFamily="34" charset="0"/>
            </a:rPr>
            <a:t>¿Cómo se distribuyen los 91 trabajadores que no pagan?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0.13546</cdr:x>
      <cdr:y>0.01475</cdr:y>
    </cdr:from>
    <cdr:to>
      <cdr:x>0.13546</cdr:x>
      <cdr:y>0.84092</cdr:y>
    </cdr:to>
    <cdr:cxnSp macro="">
      <cdr:nvCxnSpPr>
        <cdr:cNvPr id="10" name="19 Conector recto">
          <a:extLst xmlns:a="http://schemas.openxmlformats.org/drawingml/2006/main">
            <a:ext uri="{FF2B5EF4-FFF2-40B4-BE49-F238E27FC236}">
              <a16:creationId xmlns:a16="http://schemas.microsoft.com/office/drawing/2014/main" id="{E1122E18-62B3-437A-9EC3-A792CE7CF48A}"/>
            </a:ext>
          </a:extLst>
        </cdr:cNvPr>
        <cdr:cNvCxnSpPr/>
      </cdr:nvCxnSpPr>
      <cdr:spPr>
        <a:xfrm xmlns:a="http://schemas.openxmlformats.org/drawingml/2006/main">
          <a:off x="896788" y="50800"/>
          <a:ext cx="0" cy="284632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0.37766</cdr:x>
      <cdr:y>0.01475</cdr:y>
    </cdr:from>
    <cdr:to>
      <cdr:x>0.37766</cdr:x>
      <cdr:y>0.84092</cdr:y>
    </cdr:to>
    <cdr:cxnSp macro="">
      <cdr:nvCxnSpPr>
        <cdr:cNvPr id="11" name="19 Conector recto">
          <a:extLst xmlns:a="http://schemas.openxmlformats.org/drawingml/2006/main">
            <a:ext uri="{FF2B5EF4-FFF2-40B4-BE49-F238E27FC236}">
              <a16:creationId xmlns:a16="http://schemas.microsoft.com/office/drawing/2014/main" id="{7D27E28D-15E5-4E8A-95A7-4117B65E1CDA}"/>
            </a:ext>
          </a:extLst>
        </cdr:cNvPr>
        <cdr:cNvCxnSpPr/>
      </cdr:nvCxnSpPr>
      <cdr:spPr>
        <a:xfrm xmlns:a="http://schemas.openxmlformats.org/drawingml/2006/main">
          <a:off x="2500266" y="50800"/>
          <a:ext cx="0" cy="284632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0.48081</cdr:x>
      <cdr:y>0.01475</cdr:y>
    </cdr:from>
    <cdr:to>
      <cdr:x>0.48081</cdr:x>
      <cdr:y>0.84092</cdr:y>
    </cdr:to>
    <cdr:cxnSp macro="">
      <cdr:nvCxnSpPr>
        <cdr:cNvPr id="12" name="19 Conector recto">
          <a:extLst xmlns:a="http://schemas.openxmlformats.org/drawingml/2006/main">
            <a:ext uri="{FF2B5EF4-FFF2-40B4-BE49-F238E27FC236}">
              <a16:creationId xmlns:a16="http://schemas.microsoft.com/office/drawing/2014/main" id="{5F8D772B-8447-4517-A59E-F7008D39582D}"/>
            </a:ext>
          </a:extLst>
        </cdr:cNvPr>
        <cdr:cNvCxnSpPr/>
      </cdr:nvCxnSpPr>
      <cdr:spPr>
        <a:xfrm xmlns:a="http://schemas.openxmlformats.org/drawingml/2006/main">
          <a:off x="3183159" y="50800"/>
          <a:ext cx="0" cy="284632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0.5922</cdr:x>
      <cdr:y>0.02883</cdr:y>
    </cdr:from>
    <cdr:to>
      <cdr:x>0.5922</cdr:x>
      <cdr:y>0.855</cdr:y>
    </cdr:to>
    <cdr:cxnSp macro="">
      <cdr:nvCxnSpPr>
        <cdr:cNvPr id="13" name="19 Conector recto">
          <a:extLst xmlns:a="http://schemas.openxmlformats.org/drawingml/2006/main">
            <a:ext uri="{FF2B5EF4-FFF2-40B4-BE49-F238E27FC236}">
              <a16:creationId xmlns:a16="http://schemas.microsoft.com/office/drawing/2014/main" id="{0B51A2F4-0E4A-4D76-BF56-F826117EE1A5}"/>
            </a:ext>
          </a:extLst>
        </cdr:cNvPr>
        <cdr:cNvCxnSpPr/>
      </cdr:nvCxnSpPr>
      <cdr:spPr>
        <a:xfrm xmlns:a="http://schemas.openxmlformats.org/drawingml/2006/main">
          <a:off x="3920608" y="99635"/>
          <a:ext cx="0" cy="2855244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0.13546</cdr:x>
      <cdr:y>0.01475</cdr:y>
    </cdr:from>
    <cdr:to>
      <cdr:x>0.36509</cdr:x>
      <cdr:y>0.07663</cdr:y>
    </cdr:to>
    <cdr:sp macro="" textlink="">
      <cdr:nvSpPr>
        <cdr:cNvPr id="14" name="23 CuadroTexto">
          <a:extLst xmlns:a="http://schemas.openxmlformats.org/drawingml/2006/main">
            <a:ext uri="{FF2B5EF4-FFF2-40B4-BE49-F238E27FC236}">
              <a16:creationId xmlns:a16="http://schemas.microsoft.com/office/drawing/2014/main" id="{4C14D264-A902-4F98-AA94-46698CEAE058}"/>
            </a:ext>
          </a:extLst>
        </cdr:cNvPr>
        <cdr:cNvSpPr txBox="1"/>
      </cdr:nvSpPr>
      <cdr:spPr>
        <a:xfrm xmlns:a="http://schemas.openxmlformats.org/drawingml/2006/main">
          <a:off x="1494117" y="66032"/>
          <a:ext cx="253280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0" dirty="0">
              <a:solidFill>
                <a:srgbClr val="3D5163"/>
              </a:solidFill>
              <a:latin typeface="ClanPro-Book"/>
            </a:rPr>
            <a:t>16 mar: Inicio cuarentena obligatoria</a:t>
          </a:r>
        </a:p>
      </cdr:txBody>
    </cdr:sp>
  </cdr:relSizeAnchor>
  <cdr:relSizeAnchor xmlns:cdr="http://schemas.openxmlformats.org/drawingml/2006/chartDrawing">
    <cdr:from>
      <cdr:x>0.37766</cdr:x>
      <cdr:y>0.01475</cdr:y>
    </cdr:from>
    <cdr:to>
      <cdr:x>0.51028</cdr:x>
      <cdr:y>0.11788</cdr:y>
    </cdr:to>
    <cdr:sp macro="" textlink="">
      <cdr:nvSpPr>
        <cdr:cNvPr id="15" name="23 CuadroTexto">
          <a:extLst xmlns:a="http://schemas.openxmlformats.org/drawingml/2006/main">
            <a:ext uri="{FF2B5EF4-FFF2-40B4-BE49-F238E27FC236}">
              <a16:creationId xmlns:a16="http://schemas.microsoft.com/office/drawing/2014/main" id="{7D334506-B39B-4019-80AD-81CF9B7D8D87}"/>
            </a:ext>
          </a:extLst>
        </cdr:cNvPr>
        <cdr:cNvSpPr txBox="1"/>
      </cdr:nvSpPr>
      <cdr:spPr>
        <a:xfrm xmlns:a="http://schemas.openxmlformats.org/drawingml/2006/main">
          <a:off x="4165571" y="66032"/>
          <a:ext cx="1462792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0" dirty="0">
              <a:solidFill>
                <a:srgbClr val="3D5163"/>
              </a:solidFill>
              <a:latin typeface="ClanPro-Book"/>
            </a:rPr>
            <a:t>11 may: Inicio</a:t>
          </a:r>
        </a:p>
        <a:p xmlns:a="http://schemas.openxmlformats.org/drawingml/2006/main">
          <a:r>
            <a:rPr lang="es-MX" sz="1200" b="0" dirty="0">
              <a:solidFill>
                <a:srgbClr val="3D5163"/>
              </a:solidFill>
              <a:latin typeface="ClanPro-Book"/>
            </a:rPr>
            <a:t>Fase 1</a:t>
          </a:r>
        </a:p>
      </cdr:txBody>
    </cdr:sp>
  </cdr:relSizeAnchor>
  <cdr:relSizeAnchor xmlns:cdr="http://schemas.openxmlformats.org/drawingml/2006/chartDrawing">
    <cdr:from>
      <cdr:x>0.4792</cdr:x>
      <cdr:y>0.01475</cdr:y>
    </cdr:from>
    <cdr:to>
      <cdr:x>0.60077</cdr:x>
      <cdr:y>0.11788</cdr:y>
    </cdr:to>
    <cdr:sp macro="" textlink="">
      <cdr:nvSpPr>
        <cdr:cNvPr id="16" name="23 CuadroTexto">
          <a:extLst xmlns:a="http://schemas.openxmlformats.org/drawingml/2006/main">
            <a:ext uri="{FF2B5EF4-FFF2-40B4-BE49-F238E27FC236}">
              <a16:creationId xmlns:a16="http://schemas.microsoft.com/office/drawing/2014/main" id="{0719EC7D-4389-404B-83A1-5DA7CC82ED26}"/>
            </a:ext>
          </a:extLst>
        </cdr:cNvPr>
        <cdr:cNvSpPr txBox="1"/>
      </cdr:nvSpPr>
      <cdr:spPr>
        <a:xfrm xmlns:a="http://schemas.openxmlformats.org/drawingml/2006/main">
          <a:off x="5285552" y="66032"/>
          <a:ext cx="134091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dirty="0">
              <a:solidFill>
                <a:srgbClr val="3D5163"/>
              </a:solidFill>
              <a:latin typeface="ClanPro-Book"/>
            </a:rPr>
            <a:t>4</a:t>
          </a:r>
          <a:r>
            <a:rPr lang="es-MX" sz="1200" b="0" dirty="0">
              <a:solidFill>
                <a:srgbClr val="3D5163"/>
              </a:solidFill>
              <a:latin typeface="ClanPro-Book"/>
            </a:rPr>
            <a:t> jun: Inicio</a:t>
          </a:r>
        </a:p>
        <a:p xmlns:a="http://schemas.openxmlformats.org/drawingml/2006/main">
          <a:r>
            <a:rPr lang="es-MX" sz="1200" b="0" dirty="0">
              <a:solidFill>
                <a:srgbClr val="3D5163"/>
              </a:solidFill>
              <a:latin typeface="ClanPro-Book"/>
            </a:rPr>
            <a:t>Fase 2</a:t>
          </a:r>
        </a:p>
      </cdr:txBody>
    </cdr:sp>
  </cdr:relSizeAnchor>
  <cdr:relSizeAnchor xmlns:cdr="http://schemas.openxmlformats.org/drawingml/2006/chartDrawing">
    <cdr:from>
      <cdr:x>0.5922</cdr:x>
      <cdr:y>0.02072</cdr:y>
    </cdr:from>
    <cdr:to>
      <cdr:x>0.70537</cdr:x>
      <cdr:y>0.12759</cdr:y>
    </cdr:to>
    <cdr:sp macro="" textlink="">
      <cdr:nvSpPr>
        <cdr:cNvPr id="17" name="23 CuadroTexto">
          <a:extLst xmlns:a="http://schemas.openxmlformats.org/drawingml/2006/main">
            <a:ext uri="{FF2B5EF4-FFF2-40B4-BE49-F238E27FC236}">
              <a16:creationId xmlns:a16="http://schemas.microsoft.com/office/drawing/2014/main" id="{AD0F288E-C239-4BD0-9F5B-52C4E00968B6}"/>
            </a:ext>
          </a:extLst>
        </cdr:cNvPr>
        <cdr:cNvSpPr txBox="1"/>
      </cdr:nvSpPr>
      <cdr:spPr>
        <a:xfrm xmlns:a="http://schemas.openxmlformats.org/drawingml/2006/main">
          <a:off x="3920608" y="71624"/>
          <a:ext cx="7492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dirty="0">
              <a:solidFill>
                <a:srgbClr val="3D5163"/>
              </a:solidFill>
              <a:latin typeface="ClanPro-Book"/>
            </a:rPr>
            <a:t>1 jul</a:t>
          </a:r>
          <a:r>
            <a:rPr lang="es-MX" sz="1200" b="0" dirty="0">
              <a:solidFill>
                <a:srgbClr val="3D5163"/>
              </a:solidFill>
              <a:latin typeface="ClanPro-Book"/>
            </a:rPr>
            <a:t>: Inicio Fase 3</a:t>
          </a:r>
        </a:p>
      </cdr:txBody>
    </cdr:sp>
  </cdr:relSizeAnchor>
  <cdr:relSizeAnchor xmlns:cdr="http://schemas.openxmlformats.org/drawingml/2006/chartDrawing">
    <cdr:from>
      <cdr:x>0.7771</cdr:x>
      <cdr:y>0.03422</cdr:y>
    </cdr:from>
    <cdr:to>
      <cdr:x>0.7771</cdr:x>
      <cdr:y>0.84961</cdr:y>
    </cdr:to>
    <cdr:cxnSp macro="">
      <cdr:nvCxnSpPr>
        <cdr:cNvPr id="18" name="19 Conector recto">
          <a:extLst xmlns:a="http://schemas.openxmlformats.org/drawingml/2006/main">
            <a:ext uri="{FF2B5EF4-FFF2-40B4-BE49-F238E27FC236}">
              <a16:creationId xmlns:a16="http://schemas.microsoft.com/office/drawing/2014/main" id="{0B51A2F4-0E4A-4D76-BF56-F826117EE1A5}"/>
            </a:ext>
          </a:extLst>
        </cdr:cNvPr>
        <cdr:cNvCxnSpPr/>
      </cdr:nvCxnSpPr>
      <cdr:spPr>
        <a:xfrm xmlns:a="http://schemas.openxmlformats.org/drawingml/2006/main">
          <a:off x="5144744" y="118261"/>
          <a:ext cx="0" cy="281799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0.7771</cdr:x>
      <cdr:y>0.02761</cdr:y>
    </cdr:from>
    <cdr:to>
      <cdr:x>0.92938</cdr:x>
      <cdr:y>0.13074</cdr:y>
    </cdr:to>
    <cdr:sp macro="" textlink="">
      <cdr:nvSpPr>
        <cdr:cNvPr id="19" name="23 CuadroTexto">
          <a:extLst xmlns:a="http://schemas.openxmlformats.org/drawingml/2006/main">
            <a:ext uri="{FF2B5EF4-FFF2-40B4-BE49-F238E27FC236}">
              <a16:creationId xmlns:a16="http://schemas.microsoft.com/office/drawing/2014/main" id="{AD0F288E-C239-4BD0-9F5B-52C4E00968B6}"/>
            </a:ext>
          </a:extLst>
        </cdr:cNvPr>
        <cdr:cNvSpPr txBox="1"/>
      </cdr:nvSpPr>
      <cdr:spPr>
        <a:xfrm xmlns:a="http://schemas.openxmlformats.org/drawingml/2006/main">
          <a:off x="8571374" y="123603"/>
          <a:ext cx="167964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dirty="0">
              <a:solidFill>
                <a:srgbClr val="3D5163"/>
              </a:solidFill>
              <a:latin typeface="ClanPro-Book"/>
            </a:rPr>
            <a:t>12 </a:t>
          </a:r>
          <a:r>
            <a:rPr lang="es-MX" sz="1200" dirty="0" err="1">
              <a:solidFill>
                <a:srgbClr val="3D5163"/>
              </a:solidFill>
              <a:latin typeface="ClanPro-Book"/>
            </a:rPr>
            <a:t>ago</a:t>
          </a:r>
          <a:r>
            <a:rPr lang="es-MX" sz="1200" b="0" dirty="0">
              <a:solidFill>
                <a:srgbClr val="3D5163"/>
              </a:solidFill>
              <a:latin typeface="ClanPro-Book"/>
            </a:rPr>
            <a:t>: Inmovilización domingos</a:t>
          </a:r>
        </a:p>
      </cdr:txBody>
    </cdr:sp>
  </cdr:relSizeAnchor>
  <cdr:relSizeAnchor xmlns:cdr="http://schemas.openxmlformats.org/drawingml/2006/chartDrawing">
    <cdr:from>
      <cdr:x>0.94025</cdr:x>
      <cdr:y>0.03422</cdr:y>
    </cdr:from>
    <cdr:to>
      <cdr:x>0.94025</cdr:x>
      <cdr:y>0.84961</cdr:y>
    </cdr:to>
    <cdr:cxnSp macro="">
      <cdr:nvCxnSpPr>
        <cdr:cNvPr id="20" name="19 Conector recto">
          <a:extLst xmlns:a="http://schemas.openxmlformats.org/drawingml/2006/main">
            <a:ext uri="{FF2B5EF4-FFF2-40B4-BE49-F238E27FC236}">
              <a16:creationId xmlns:a16="http://schemas.microsoft.com/office/drawing/2014/main" id="{0B51A2F4-0E4A-4D76-BF56-F826117EE1A5}"/>
            </a:ext>
          </a:extLst>
        </cdr:cNvPr>
        <cdr:cNvCxnSpPr/>
      </cdr:nvCxnSpPr>
      <cdr:spPr>
        <a:xfrm xmlns:a="http://schemas.openxmlformats.org/drawingml/2006/main">
          <a:off x="6224864" y="118261"/>
          <a:ext cx="0" cy="281799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0.7771</cdr:x>
      <cdr:y>0.64579</cdr:y>
    </cdr:from>
    <cdr:to>
      <cdr:x>0.94025</cdr:x>
      <cdr:y>0.74892</cdr:y>
    </cdr:to>
    <cdr:sp macro="" textlink="">
      <cdr:nvSpPr>
        <cdr:cNvPr id="21" name="23 CuadroTexto">
          <a:extLst xmlns:a="http://schemas.openxmlformats.org/drawingml/2006/main">
            <a:ext uri="{FF2B5EF4-FFF2-40B4-BE49-F238E27FC236}">
              <a16:creationId xmlns:a16="http://schemas.microsoft.com/office/drawing/2014/main" id="{AD0F288E-C239-4BD0-9F5B-52C4E00968B6}"/>
            </a:ext>
          </a:extLst>
        </cdr:cNvPr>
        <cdr:cNvSpPr txBox="1"/>
      </cdr:nvSpPr>
      <cdr:spPr>
        <a:xfrm xmlns:a="http://schemas.openxmlformats.org/drawingml/2006/main">
          <a:off x="8571374" y="2891040"/>
          <a:ext cx="179953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dirty="0">
              <a:solidFill>
                <a:srgbClr val="3D5163"/>
              </a:solidFill>
              <a:latin typeface="ClanPro-Book"/>
            </a:rPr>
            <a:t>16 set</a:t>
          </a:r>
          <a:r>
            <a:rPr lang="es-MX" sz="1200" b="0" dirty="0">
              <a:solidFill>
                <a:srgbClr val="3D5163"/>
              </a:solidFill>
              <a:latin typeface="ClanPro-Book"/>
            </a:rPr>
            <a:t>: Levantamiento de la inmovilización</a:t>
          </a:r>
        </a:p>
      </cdr:txBody>
    </cdr:sp>
  </cdr:relSizeAnchor>
  <cdr:relSizeAnchor xmlns:cdr="http://schemas.openxmlformats.org/drawingml/2006/chartDrawing">
    <cdr:from>
      <cdr:x>0.05646</cdr:x>
      <cdr:y>0.89687</cdr:y>
    </cdr:from>
    <cdr:to>
      <cdr:x>0.39967</cdr:x>
      <cdr:y>1</cdr:y>
    </cdr:to>
    <cdr:grpSp>
      <cdr:nvGrpSpPr>
        <cdr:cNvPr id="22" name="Grupo 21">
          <a:extLst xmlns:a="http://schemas.openxmlformats.org/drawingml/2006/main">
            <a:ext uri="{FF2B5EF4-FFF2-40B4-BE49-F238E27FC236}">
              <a16:creationId xmlns:a16="http://schemas.microsoft.com/office/drawing/2014/main" id="{F980DCEF-78E0-4537-93ED-5B64DCCAC566}"/>
            </a:ext>
          </a:extLst>
        </cdr:cNvPr>
        <cdr:cNvGrpSpPr/>
      </cdr:nvGrpSpPr>
      <cdr:grpSpPr>
        <a:xfrm xmlns:a="http://schemas.openxmlformats.org/drawingml/2006/main">
          <a:off x="622781" y="4015084"/>
          <a:ext cx="3785550" cy="461665"/>
          <a:chOff x="538374" y="1335805"/>
          <a:chExt cx="1255712" cy="111272"/>
        </a:xfrm>
      </cdr:grpSpPr>
      <cdr:sp macro="" textlink="">
        <cdr:nvSpPr>
          <cdr:cNvPr id="24" name="CuadroTexto 9">
            <a:extLst xmlns:a="http://schemas.openxmlformats.org/drawingml/2006/main">
              <a:ext uri="{FF2B5EF4-FFF2-40B4-BE49-F238E27FC236}">
                <a16:creationId xmlns:a16="http://schemas.microsoft.com/office/drawing/2014/main" id="{DE8E00C6-A9C4-4443-BB17-8529B6AD01BB}"/>
              </a:ext>
            </a:extLst>
          </cdr:cNvPr>
          <cdr:cNvSpPr txBox="1"/>
        </cdr:nvSpPr>
        <cdr:spPr>
          <a:xfrm xmlns:a="http://schemas.openxmlformats.org/drawingml/2006/main">
            <a:off x="538374" y="1335805"/>
            <a:ext cx="1255712" cy="11127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s-PE" sz="1200" dirty="0">
                <a:solidFill>
                  <a:srgbClr val="3D5163"/>
                </a:solidFill>
                <a:latin typeface="ClanPro-Book"/>
              </a:rPr>
              <a:t>(*en </a:t>
            </a:r>
            <a:r>
              <a:rPr lang="es-PE" sz="1200" dirty="0" err="1">
                <a:solidFill>
                  <a:srgbClr val="3D5163"/>
                </a:solidFill>
                <a:latin typeface="ClanPro-Book"/>
              </a:rPr>
              <a:t>var</a:t>
            </a:r>
            <a:r>
              <a:rPr lang="es-PE" sz="1200" dirty="0">
                <a:solidFill>
                  <a:srgbClr val="3D5163"/>
                </a:solidFill>
                <a:latin typeface="ClanPro-Book"/>
              </a:rPr>
              <a:t>. % respecto al mismo período del año anterior)</a:t>
            </a:r>
          </a:p>
          <a:p xmlns:a="http://schemas.openxmlformats.org/drawingml/2006/main">
            <a:r>
              <a:rPr lang="es-PE" sz="1200" dirty="0">
                <a:solidFill>
                  <a:srgbClr val="3D5163"/>
                </a:solidFill>
                <a:latin typeface="ClanPro-Book"/>
              </a:rPr>
              <a:t>Fuente: COES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214B5-8F30-F946-BDCF-8821A02FA5BF}" type="datetimeFigureOut">
              <a:rPr lang="es-ES_tradnl" smtClean="0"/>
              <a:t>14/10/2020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42069-8F9F-B048-8B7B-A74C0B48347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652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5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4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DE3345-82F5-44CB-8959-18EB0D7EA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000"/>
                    </a14:imgEffect>
                    <a14:imgEffect>
                      <a14:brightnessContrast bright="-30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DF04AFE-0E8C-4740-9C01-3DE021A17B35}"/>
              </a:ext>
            </a:extLst>
          </p:cNvPr>
          <p:cNvSpPr/>
          <p:nvPr userDrawn="1"/>
        </p:nvSpPr>
        <p:spPr>
          <a:xfrm>
            <a:off x="0" y="5910837"/>
            <a:ext cx="12192000" cy="94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4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880F6FB-D4FD-40C8-89D6-FAD3C18E25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6146782"/>
            <a:ext cx="2176455" cy="5771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DF930A8-B3A5-4460-8EBB-82343DA1F1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740702"/>
            <a:ext cx="1006832" cy="1056117"/>
          </a:xfrm>
          <a:prstGeom prst="rect">
            <a:avLst/>
          </a:prstGeom>
        </p:spPr>
      </p:pic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F2BC728E-F400-45A8-8EAA-6C80E8D86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382" y="1917224"/>
            <a:ext cx="4224471" cy="170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ClanPro-Bold" panose="020B0804020101020102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AA5F6B-38C3-48ED-BE03-99633DFE90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6272797"/>
            <a:ext cx="672075" cy="3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6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45475" y="6374246"/>
            <a:ext cx="817417" cy="40062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B776FE85-716E-46CF-AE52-BBD2B885C50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9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6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8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2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5B7C6-266F-4BEF-BDFD-BBDDD2E5E34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6FE85-716E-46CF-AE52-BBD2B885C5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5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número de diapositiva 5"/>
          <p:cNvSpPr txBox="1">
            <a:spLocks/>
          </p:cNvSpPr>
          <p:nvPr userDrawn="1"/>
        </p:nvSpPr>
        <p:spPr>
          <a:xfrm>
            <a:off x="166254" y="6415810"/>
            <a:ext cx="817417" cy="4006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76FE85-716E-46CF-AE52-BBD2B885C50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4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7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C66983F-B0F9-4C95-974C-F149A11D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381" y="1917224"/>
            <a:ext cx="7776864" cy="1703797"/>
          </a:xfrm>
        </p:spPr>
        <p:txBody>
          <a:bodyPr/>
          <a:lstStyle/>
          <a:p>
            <a:r>
              <a:rPr lang="es-PE" dirty="0"/>
              <a:t>COMEX</a:t>
            </a:r>
          </a:p>
          <a:p>
            <a:r>
              <a:rPr lang="es-ES" dirty="0"/>
              <a:t>Desafíos Tributarios y </a:t>
            </a:r>
          </a:p>
          <a:p>
            <a:r>
              <a:rPr lang="es-ES" dirty="0"/>
              <a:t>Reactivación Económica</a:t>
            </a:r>
          </a:p>
          <a:p>
            <a:r>
              <a:rPr lang="es-ES" sz="2133" dirty="0"/>
              <a:t>Octubre 2020</a:t>
            </a:r>
            <a:endParaRPr lang="es-PE" sz="2133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E953D4A-776B-4185-8707-F932B579E53C}"/>
              </a:ext>
            </a:extLst>
          </p:cNvPr>
          <p:cNvGrpSpPr/>
          <p:nvPr/>
        </p:nvGrpSpPr>
        <p:grpSpPr>
          <a:xfrm>
            <a:off x="9744405" y="6199359"/>
            <a:ext cx="2688299" cy="528463"/>
            <a:chOff x="6804248" y="4532893"/>
            <a:chExt cx="2016224" cy="39634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CCF948B-ADA2-42BC-A695-36E559760E7E}"/>
                </a:ext>
              </a:extLst>
            </p:cNvPr>
            <p:cNvSpPr txBox="1"/>
            <p:nvPr/>
          </p:nvSpPr>
          <p:spPr>
            <a:xfrm>
              <a:off x="6804248" y="4532893"/>
              <a:ext cx="201622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67" b="1" dirty="0">
                  <a:solidFill>
                    <a:srgbClr val="911D27"/>
                  </a:solidFill>
                  <a:latin typeface="ClanPro-Bold" panose="020B0804020101020102" pitchFamily="34" charset="0"/>
                </a:rPr>
                <a:t>Diego Macera Poli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78FE554-235A-41D6-914E-77A19726BC1D}"/>
                </a:ext>
              </a:extLst>
            </p:cNvPr>
            <p:cNvSpPr txBox="1"/>
            <p:nvPr/>
          </p:nvSpPr>
          <p:spPr>
            <a:xfrm>
              <a:off x="6819291" y="4721491"/>
              <a:ext cx="1632341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200" dirty="0">
                  <a:solidFill>
                    <a:srgbClr val="3D5163"/>
                  </a:solidFill>
                  <a:latin typeface="ClanPro-Book" panose="020B0604020101020102" pitchFamily="34" charset="0"/>
                </a:rPr>
                <a:t>Gerente General IPE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572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economía del Perú se encuentra ya con una caída interanual similar a otros países de la región.</a:t>
            </a:r>
            <a:endParaRPr lang="es-ES_tradnl" sz="2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343EA76-1239-430C-9E82-6A087C330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114506"/>
              </p:ext>
            </p:extLst>
          </p:nvPr>
        </p:nvGraphicFramePr>
        <p:xfrm>
          <a:off x="695324" y="1704975"/>
          <a:ext cx="10590439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3AF7C28-EF1A-4CC4-8EB9-5F4D13A22624}"/>
              </a:ext>
            </a:extLst>
          </p:cNvPr>
          <p:cNvSpPr txBox="1"/>
          <p:nvPr/>
        </p:nvSpPr>
        <p:spPr>
          <a:xfrm>
            <a:off x="3228975" y="1003396"/>
            <a:ext cx="6096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Variación de la actividad económica, Ene - Jul 2020</a:t>
            </a: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MX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% respecto al mismo mes de 2019)</a:t>
            </a:r>
            <a:endParaRPr lang="es-P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4FDE219-082F-4011-9159-2378B44B8D94}"/>
              </a:ext>
            </a:extLst>
          </p:cNvPr>
          <p:cNvSpPr txBox="1"/>
          <p:nvPr/>
        </p:nvSpPr>
        <p:spPr>
          <a:xfrm>
            <a:off x="906236" y="602048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INDEC Argentina, BC de Brasil, BC de Chile, DANE Colombia, INEGI México, INEI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386641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economía del Perú se encuentra ya con una caída interanual similar a otros países de la región.</a:t>
            </a:r>
            <a:endParaRPr lang="es-ES_tradnl" sz="2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4E6A223-EFCE-42ED-9B6D-B9619402D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986211"/>
              </p:ext>
            </p:extLst>
          </p:nvPr>
        </p:nvGraphicFramePr>
        <p:xfrm>
          <a:off x="0" y="852054"/>
          <a:ext cx="12192000" cy="551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009731F-6047-462C-92B4-6823CACB43CF}"/>
              </a:ext>
            </a:extLst>
          </p:cNvPr>
          <p:cNvSpPr txBox="1"/>
          <p:nvPr/>
        </p:nvSpPr>
        <p:spPr>
          <a:xfrm>
            <a:off x="906236" y="601096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SUNAT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93232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Century Gothic" charset="0"/>
              </a:rPr>
              <a:t>El MMM </a:t>
            </a:r>
            <a:r>
              <a:rPr lang="es-PE" sz="2200" dirty="0">
                <a:solidFill>
                  <a:schemeClr val="bg1"/>
                </a:solidFill>
                <a:latin typeface="Century Gothic" charset="0"/>
              </a:rPr>
              <a:t>plantea que el déficit fiscal siga reduciéndose hasta alcanzar 1.5% del PBI en 2025 y 1% del PBI en 2026 y en adelante.</a:t>
            </a:r>
            <a:endParaRPr lang="es-ES_tradnl" sz="22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E5DAA2-7E3A-4CC5-9C94-960883A14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16" y="1240780"/>
            <a:ext cx="9759567" cy="43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78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 fontScale="90000"/>
          </a:bodyPr>
          <a:lstStyle/>
          <a:p>
            <a:r>
              <a:rPr lang="es-PE" sz="2200" dirty="0">
                <a:solidFill>
                  <a:schemeClr val="bg1"/>
                </a:solidFill>
                <a:latin typeface="Century Gothic" charset="0"/>
              </a:rPr>
              <a:t>Del 2025 en adelante, se prevé que el ratio de endeudamiento mantenga una trayectoria decreciente explicada por la reducción permanente del déficit fiscal.</a:t>
            </a:r>
            <a:endParaRPr lang="es-ES_tradnl" sz="22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8B6FF9-7F2C-49FA-A39A-6734679C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323" y="1381125"/>
            <a:ext cx="9115354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9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186165"/>
              </p:ext>
            </p:extLst>
          </p:nvPr>
        </p:nvGraphicFramePr>
        <p:xfrm>
          <a:off x="609826" y="1543729"/>
          <a:ext cx="10945812" cy="4713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En los últimos años, el IGV y el impuesto a la renta han concentrado el 82% de los ingresos tributarios del gobierno general.</a:t>
            </a:r>
            <a:endParaRPr lang="es-ES_tradnl" sz="2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13 CuadroTexto"/>
          <p:cNvSpPr txBox="1"/>
          <p:nvPr/>
        </p:nvSpPr>
        <p:spPr>
          <a:xfrm>
            <a:off x="609826" y="5627363"/>
            <a:ext cx="994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*Compuesto por el gobierno central y los gobiernos locales.</a:t>
            </a:r>
          </a:p>
          <a:p>
            <a:r>
              <a:rPr lang="es-MX" sz="1200" dirty="0">
                <a:latin typeface="Century Gothic" panose="020B0502020202020204" pitchFamily="34" charset="0"/>
              </a:rPr>
              <a:t>**Incluye ITF, ITAN, amnistías y regularizaciones, multas, impuesto especial a la minería, entre otros.</a:t>
            </a:r>
          </a:p>
          <a:p>
            <a:r>
              <a:rPr lang="es-MX" sz="1200" dirty="0">
                <a:latin typeface="Century Gothic" panose="020B0502020202020204" pitchFamily="34" charset="0"/>
              </a:rPr>
              <a:t>Fuente: BCRP</a:t>
            </a:r>
          </a:p>
        </p:txBody>
      </p:sp>
      <p:sp>
        <p:nvSpPr>
          <p:cNvPr id="14" name="2 CuadroTexto"/>
          <p:cNvSpPr txBox="1"/>
          <p:nvPr/>
        </p:nvSpPr>
        <p:spPr>
          <a:xfrm>
            <a:off x="1132113" y="1026878"/>
            <a:ext cx="996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Century Gothic" panose="020B0502020202020204" pitchFamily="34" charset="0"/>
              </a:rPr>
              <a:t>Tamaño de los ingresos tributarios del gobierno general* según concepto de ingresos, </a:t>
            </a:r>
          </a:p>
          <a:p>
            <a:pPr algn="ctr"/>
            <a:r>
              <a:rPr lang="es-MX" sz="1600" b="1" dirty="0">
                <a:latin typeface="Century Gothic" panose="020B0502020202020204" pitchFamily="34" charset="0"/>
              </a:rPr>
              <a:t>promedio 2015-2019</a:t>
            </a:r>
          </a:p>
          <a:p>
            <a:pPr algn="ctr"/>
            <a:r>
              <a:rPr lang="es-MX" sz="1600" dirty="0">
                <a:latin typeface="Century Gothic" panose="020B0502020202020204" pitchFamily="34" charset="0"/>
              </a:rPr>
              <a:t>(en porcentaje del total de ingresos tributarios sin devoluciones)</a:t>
            </a:r>
          </a:p>
        </p:txBody>
      </p:sp>
    </p:spTree>
    <p:extLst>
      <p:ext uri="{BB962C8B-B14F-4D97-AF65-F5344CB8AC3E}">
        <p14:creationId xmlns:p14="http://schemas.microsoft.com/office/powerpoint/2010/main" val="84236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pesar del crecimiento sostenido del PBI, la presión tributaria casi no ha variado en 25 años y está por debajo de otros países de la región.</a:t>
            </a:r>
            <a:endParaRPr lang="es-ES_tradnl" sz="2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CC80A977-1CAA-475D-B85F-E077238D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118" y="962854"/>
            <a:ext cx="54484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Perú: Ingresos tributarios del gobierno central, 1994-2019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(en</a:t>
            </a:r>
            <a:r>
              <a:rPr kumimoji="0" lang="es-PE" sz="1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porcentaje del PBI</a:t>
            </a:r>
            <a:r>
              <a:rPr kumimoji="0" lang="es-P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48914083"/>
              </p:ext>
            </p:extLst>
          </p:nvPr>
        </p:nvGraphicFramePr>
        <p:xfrm>
          <a:off x="658812" y="1478557"/>
          <a:ext cx="10991079" cy="462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13">
            <a:extLst>
              <a:ext uri="{FF2B5EF4-FFF2-40B4-BE49-F238E27FC236}">
                <a16:creationId xmlns:a16="http://schemas.microsoft.com/office/drawing/2014/main" id="{9CFBDAB6-13F0-4F73-9B04-36DBF063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08" y="6077856"/>
            <a:ext cx="54479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Fuente: </a:t>
            </a:r>
            <a:r>
              <a:rPr lang="es-ES" altLang="es-ES" sz="1100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BCRP</a:t>
            </a:r>
            <a:endParaRPr kumimoji="0" lang="es-ES" altLang="es-E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60261"/>
            <a:ext cx="11794959" cy="777504"/>
          </a:xfrm>
        </p:spPr>
        <p:txBody>
          <a:bodyPr>
            <a:no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Un determinante de la baja presión tributaria es la informalidad laboral, que ha variado muy poco en la última década y es mayor a la que corresponde a su nivel de PBI per cápita.</a:t>
            </a:r>
            <a:endParaRPr lang="es-ES_tradnl" sz="2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CC80A977-1CAA-475D-B85F-E077238D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2" y="924559"/>
            <a:ext cx="544846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Perú: </a:t>
            </a:r>
            <a:r>
              <a:rPr kumimoji="0" lang="es-PE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Fuerza laboral en situación de informalidad,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2008-2019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(en</a:t>
            </a:r>
            <a:r>
              <a:rPr kumimoji="0" lang="es-PE" sz="1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porcentaje de la PEA ocupada</a:t>
            </a:r>
            <a:r>
              <a:rPr kumimoji="0" lang="es-P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14" name="4 Gráfico"/>
          <p:cNvGraphicFramePr/>
          <p:nvPr>
            <p:extLst>
              <p:ext uri="{D42A27DB-BD31-4B8C-83A1-F6EECF244321}">
                <p14:modId xmlns:p14="http://schemas.microsoft.com/office/powerpoint/2010/main" val="3849267513"/>
              </p:ext>
            </p:extLst>
          </p:nvPr>
        </p:nvGraphicFramePr>
        <p:xfrm>
          <a:off x="658813" y="1478558"/>
          <a:ext cx="5270500" cy="464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Box 13">
            <a:extLst>
              <a:ext uri="{FF2B5EF4-FFF2-40B4-BE49-F238E27FC236}">
                <a16:creationId xmlns:a16="http://schemas.microsoft.com/office/drawing/2014/main" id="{9CFBDAB6-13F0-4F73-9B04-36DBF063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95" y="6094184"/>
            <a:ext cx="54479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Fuente: </a:t>
            </a:r>
            <a:r>
              <a:rPr lang="es-ES" altLang="es-ES" sz="1100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INEI-ENAHO.</a:t>
            </a:r>
            <a:endParaRPr kumimoji="0" lang="es-ES" altLang="es-E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CC80A977-1CAA-475D-B85F-E077238D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59" y="957548"/>
            <a:ext cx="54484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Informalidad laboral según PBI per cápita*</a:t>
            </a:r>
            <a:endParaRPr kumimoji="0" lang="es-PE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" name="7 Gráfico"/>
          <p:cNvGraphicFramePr/>
          <p:nvPr>
            <p:extLst>
              <p:ext uri="{D42A27DB-BD31-4B8C-83A1-F6EECF244321}">
                <p14:modId xmlns:p14="http://schemas.microsoft.com/office/powerpoint/2010/main" val="555154750"/>
              </p:ext>
            </p:extLst>
          </p:nvPr>
        </p:nvGraphicFramePr>
        <p:xfrm>
          <a:off x="6156159" y="1511546"/>
          <a:ext cx="5638800" cy="444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Box 13">
            <a:extLst>
              <a:ext uri="{FF2B5EF4-FFF2-40B4-BE49-F238E27FC236}">
                <a16:creationId xmlns:a16="http://schemas.microsoft.com/office/drawing/2014/main" id="{9CFBDAB6-13F0-4F73-9B04-36DBF063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88" y="5779757"/>
            <a:ext cx="544795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*/ </a:t>
            </a:r>
            <a:r>
              <a:rPr lang="es-MX" sz="1100" dirty="0">
                <a:latin typeface="Century Gothic" panose="020B0502020202020204" pitchFamily="34" charset="0"/>
              </a:rPr>
              <a:t>Informalidad laboral: últimas cifras disponibles para cada país (más antigua de 2008). PBI per cápita del año 2017.</a:t>
            </a:r>
            <a:endParaRPr kumimoji="0" lang="es-ES" altLang="es-E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Fuente: </a:t>
            </a:r>
            <a:r>
              <a:rPr lang="es-ES" altLang="es-ES" sz="1100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OIT, Banco Mundial.</a:t>
            </a:r>
            <a:endParaRPr kumimoji="0" lang="es-ES" altLang="es-E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02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327" y="74550"/>
            <a:ext cx="11707588" cy="777504"/>
          </a:xfrm>
        </p:spPr>
        <p:txBody>
          <a:bodyPr>
            <a:noAutofit/>
          </a:bodyPr>
          <a:lstStyle/>
          <a:p>
            <a:r>
              <a:rPr lang="es-MX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Un segundo determinante es la estructura empresarial concentrada en microempresas (95% de todas las empresas formales). La diferencia en productividad entre micro y grandes empresas es menor en países más ricos.</a:t>
            </a:r>
            <a:endParaRPr lang="es-ES_tradnl" sz="21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CC80A977-1CAA-475D-B85F-E077238D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900" y="957548"/>
            <a:ext cx="603584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MX" sz="15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Ratio de productividad microempresa-gran empresa en países de la OCDE</a:t>
            </a:r>
          </a:p>
          <a:p>
            <a:pPr lvl="0" algn="ctr">
              <a:defRPr/>
            </a:pPr>
            <a:r>
              <a:rPr lang="es-MX" sz="1500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(en % respecto a la productividad de una gran empresa*)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CFBDAB6-13F0-4F73-9B04-36DBF063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230" y="5763426"/>
            <a:ext cx="544795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ES" sz="1100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*Microempresa definida como aquella de 1-9 trabajadores. Gran empresa definida como aquella de 250 o más trabajadores.</a:t>
            </a:r>
          </a:p>
          <a:p>
            <a:pPr lvl="0">
              <a:defRPr/>
            </a:pPr>
            <a:r>
              <a:rPr lang="es-MX" altLang="es-ES" sz="1100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Fuente: OCDE, Chacaltana.</a:t>
            </a:r>
          </a:p>
        </p:txBody>
      </p:sp>
      <p:graphicFrame>
        <p:nvGraphicFramePr>
          <p:cNvPr id="1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491912"/>
              </p:ext>
            </p:extLst>
          </p:nvPr>
        </p:nvGraphicFramePr>
        <p:xfrm>
          <a:off x="326119" y="1876192"/>
          <a:ext cx="5472111" cy="4320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uadroTexto 6"/>
          <p:cNvSpPr txBox="1"/>
          <p:nvPr/>
        </p:nvSpPr>
        <p:spPr>
          <a:xfrm>
            <a:off x="397555" y="6053601"/>
            <a:ext cx="220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Fuente: </a:t>
            </a:r>
            <a:r>
              <a:rPr lang="es-PE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Chacaltana</a:t>
            </a:r>
            <a:r>
              <a:rPr lang="es-PE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(2008)</a:t>
            </a:r>
          </a:p>
        </p:txBody>
      </p:sp>
      <p:sp>
        <p:nvSpPr>
          <p:cNvPr id="17" name="CuadroTexto 9"/>
          <p:cNvSpPr txBox="1"/>
          <p:nvPr/>
        </p:nvSpPr>
        <p:spPr>
          <a:xfrm>
            <a:off x="437685" y="953535"/>
            <a:ext cx="53605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Productividad del trabajador según tamaño de empresa </a:t>
            </a:r>
          </a:p>
          <a:p>
            <a:pPr algn="ctr"/>
            <a:r>
              <a:rPr lang="es-PE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(índice, Gran Empresa = 100)</a:t>
            </a:r>
          </a:p>
        </p:txBody>
      </p:sp>
      <p:graphicFrame>
        <p:nvGraphicFramePr>
          <p:cNvPr id="18" name="12 Gráfico"/>
          <p:cNvGraphicFramePr/>
          <p:nvPr>
            <p:extLst>
              <p:ext uri="{D42A27DB-BD31-4B8C-83A1-F6EECF244321}">
                <p14:modId xmlns:p14="http://schemas.microsoft.com/office/powerpoint/2010/main" val="628119340"/>
              </p:ext>
            </p:extLst>
          </p:nvPr>
        </p:nvGraphicFramePr>
        <p:xfrm>
          <a:off x="5883002" y="1912620"/>
          <a:ext cx="5460365" cy="3933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950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46957" y="74550"/>
            <a:ext cx="11364686" cy="777504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Hay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diversos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regímenes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especiales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impuesto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a la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renta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según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el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tamaño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ventas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de las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empresas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 Por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su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parte, el IR para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trabajadores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es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progresivo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pero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tiene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un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tramo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inafecto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por </a:t>
            </a:r>
            <a:r>
              <a:rPr lang="en-US" sz="21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deducciones</a:t>
            </a:r>
            <a:r>
              <a:rPr lang="en-US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alto.</a:t>
            </a:r>
            <a:endParaRPr lang="es-ES_tradnl" sz="21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765566" y="5715841"/>
            <a:ext cx="453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*Deducción adicional de 20% de los ingresos anuales para trabajadores independientes (cuarta categoría).</a:t>
            </a:r>
          </a:p>
          <a:p>
            <a:r>
              <a:rPr lang="es-MX" sz="1200" dirty="0">
                <a:latin typeface="Century Gothic" panose="020B0502020202020204" pitchFamily="34" charset="0"/>
              </a:rPr>
              <a:t>Fuente: SUNAT.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765566" y="937177"/>
            <a:ext cx="554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latin typeface="Century Gothic" panose="020B0502020202020204" pitchFamily="34" charset="0"/>
              </a:rPr>
              <a:t>Esquema tributario del IR de cuarta y quinta categoría en el Perú</a:t>
            </a: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755060144"/>
              </p:ext>
            </p:extLst>
          </p:nvPr>
        </p:nvGraphicFramePr>
        <p:xfrm>
          <a:off x="5765567" y="1491175"/>
          <a:ext cx="5863580" cy="155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40509"/>
              </p:ext>
            </p:extLst>
          </p:nvPr>
        </p:nvGraphicFramePr>
        <p:xfrm>
          <a:off x="7511946" y="3496604"/>
          <a:ext cx="2340456" cy="21224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6510">
                  <a:extLst>
                    <a:ext uri="{9D8B030D-6E8A-4147-A177-3AD203B41FA5}">
                      <a16:colId xmlns:a16="http://schemas.microsoft.com/office/drawing/2014/main" val="2874095190"/>
                    </a:ext>
                  </a:extLst>
                </a:gridCol>
                <a:gridCol w="943946">
                  <a:extLst>
                    <a:ext uri="{9D8B030D-6E8A-4147-A177-3AD203B41FA5}">
                      <a16:colId xmlns:a16="http://schemas.microsoft.com/office/drawing/2014/main" val="2517886297"/>
                    </a:ext>
                  </a:extLst>
                </a:gridCol>
              </a:tblGrid>
              <a:tr h="40105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Tramos</a:t>
                      </a:r>
                      <a:endParaRPr lang="en-US" sz="1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293B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Tasa</a:t>
                      </a:r>
                      <a:endParaRPr lang="en-US" sz="1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293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478838"/>
                  </a:ext>
                </a:extLst>
              </a:tr>
              <a:tr h="34427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Hasta</a:t>
                      </a:r>
                      <a:r>
                        <a:rPr lang="es-MX" sz="1400" baseline="0" dirty="0">
                          <a:latin typeface="Century Gothic" panose="020B0502020202020204" pitchFamily="34" charset="0"/>
                        </a:rPr>
                        <a:t> 5 UIT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258554"/>
                  </a:ext>
                </a:extLst>
              </a:tr>
              <a:tr h="34427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De 5 a 20 UIT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14%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0385365"/>
                  </a:ext>
                </a:extLst>
              </a:tr>
              <a:tr h="34427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De 20 a 35 UIT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17%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2714685"/>
                  </a:ext>
                </a:extLst>
              </a:tr>
              <a:tr h="34427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De 35 a 45 UIT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20%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5918433"/>
                  </a:ext>
                </a:extLst>
              </a:tr>
              <a:tr h="34427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Más de 45 UIT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Century Gothic" panose="020B0502020202020204" pitchFamily="34" charset="0"/>
                        </a:rPr>
                        <a:t>30%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165725"/>
                  </a:ext>
                </a:extLst>
              </a:tr>
            </a:tbl>
          </a:graphicData>
        </a:graphic>
      </p:graphicFrame>
      <p:sp>
        <p:nvSpPr>
          <p:cNvPr id="17" name="Pentágono 16"/>
          <p:cNvSpPr/>
          <p:nvPr/>
        </p:nvSpPr>
        <p:spPr>
          <a:xfrm>
            <a:off x="5765567" y="3529549"/>
            <a:ext cx="1471235" cy="2065642"/>
          </a:xfrm>
          <a:prstGeom prst="homePlate">
            <a:avLst/>
          </a:prstGeom>
          <a:solidFill>
            <a:srgbClr val="293B8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Century Gothic" panose="020B0502020202020204" pitchFamily="34" charset="0"/>
              </a:rPr>
              <a:t>Ingresos netos anuales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8" name="Recortar y redondear rectángulo de esquina sencilla 17"/>
          <p:cNvSpPr/>
          <p:nvPr/>
        </p:nvSpPr>
        <p:spPr>
          <a:xfrm>
            <a:off x="10507429" y="3468213"/>
            <a:ext cx="1225428" cy="2122424"/>
          </a:xfrm>
          <a:prstGeom prst="snipRoundRect">
            <a:avLst/>
          </a:prstGeom>
          <a:solidFill>
            <a:srgbClr val="92160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Century Gothic" panose="020B0502020202020204" pitchFamily="34" charset="0"/>
              </a:rPr>
              <a:t>Impuesto a la renta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9" name="Flecha a la derecha con bandas 18"/>
          <p:cNvSpPr/>
          <p:nvPr/>
        </p:nvSpPr>
        <p:spPr>
          <a:xfrm>
            <a:off x="10084055" y="4248688"/>
            <a:ext cx="423374" cy="56147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831304"/>
              </p:ext>
            </p:extLst>
          </p:nvPr>
        </p:nvGraphicFramePr>
        <p:xfrm>
          <a:off x="482367" y="1491176"/>
          <a:ext cx="5010152" cy="4660669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050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Régimen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93B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Tamaño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93B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Base imponible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93B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Pago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93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7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Hasta S/ 72 mil de ventas anuales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Monto fijo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Mínimo de S/ 240 y máximo de S/ 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69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Hasta S/ 525 mil en ventas anuales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Ventas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9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RMT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Hasta 1,700 UIT de ventas anuales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Utilidades netas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10% hasta 15 UIT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69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29.5% sobre el exceso de 15 UIT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69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Régimen General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No hay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Utilidades netas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CuadroTexto 8"/>
          <p:cNvSpPr txBox="1"/>
          <p:nvPr/>
        </p:nvSpPr>
        <p:spPr>
          <a:xfrm>
            <a:off x="364892" y="6063793"/>
            <a:ext cx="4530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Fuente: SUNAT.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2" name="CuadroTexto 11"/>
          <p:cNvSpPr txBox="1"/>
          <p:nvPr/>
        </p:nvSpPr>
        <p:spPr>
          <a:xfrm>
            <a:off x="364890" y="937177"/>
            <a:ext cx="55451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latin typeface="Century Gothic" panose="020B0502020202020204" pitchFamily="34" charset="0"/>
              </a:rPr>
              <a:t>Esquema tributario del IR de tercera categoría en Perú</a:t>
            </a:r>
          </a:p>
        </p:txBody>
      </p:sp>
    </p:spTree>
    <p:extLst>
      <p:ext uri="{BB962C8B-B14F-4D97-AF65-F5344CB8AC3E}">
        <p14:creationId xmlns:p14="http://schemas.microsoft.com/office/powerpoint/2010/main" val="171250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327" y="74550"/>
            <a:ext cx="11707588" cy="777504"/>
          </a:xfrm>
        </p:spPr>
        <p:txBody>
          <a:bodyPr>
            <a:no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Como resultado, la recaudación se concentra en pocos contribuyentes. Según SUNAT, de las grandes empresas, 280 empresas eran consideradas Top y Megas. Solo estas empresas representaron el 42% de la recaudación total por impuesto a la renta de tercera categoría.</a:t>
            </a:r>
            <a:endParaRPr lang="es-ES_tradnl" sz="2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CC80A977-1CAA-475D-B85F-E077238D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65" y="854934"/>
            <a:ext cx="54484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Contribuyentes según tamaño de empresa,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(en porcentaje del total de contribuyentes)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9CFBDAB6-13F0-4F73-9B04-36DBF063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77" y="6404276"/>
            <a:ext cx="54479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Fuente: MEF y SUNAT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17ECB456-D92C-4EDF-8006-CB9DAF0A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114" y="6257836"/>
            <a:ext cx="544795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*/ No se considera la recaudación por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Microempresas.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Fuente: SUNAT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1ABE45DA-F14F-4971-848A-2D019CF59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683824"/>
              </p:ext>
            </p:extLst>
          </p:nvPr>
        </p:nvGraphicFramePr>
        <p:xfrm>
          <a:off x="526410" y="1638878"/>
          <a:ext cx="5622630" cy="458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0729DEC1-CDE0-4E90-BB6D-FCEC52A0A971}"/>
              </a:ext>
            </a:extLst>
          </p:cNvPr>
          <p:cNvSpPr txBox="1"/>
          <p:nvPr/>
        </p:nvSpPr>
        <p:spPr>
          <a:xfrm>
            <a:off x="2111616" y="5285773"/>
            <a:ext cx="2408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94.8%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4793948-2BCB-4A97-8B19-0BDCB320E70B}"/>
              </a:ext>
            </a:extLst>
          </p:cNvPr>
          <p:cNvSpPr txBox="1"/>
          <p:nvPr/>
        </p:nvSpPr>
        <p:spPr>
          <a:xfrm>
            <a:off x="2093317" y="3023993"/>
            <a:ext cx="2408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Medianas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0.2%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EFAD543-FA20-4FB2-B836-9062FBA3CD17}"/>
              </a:ext>
            </a:extLst>
          </p:cNvPr>
          <p:cNvSpPr txBox="1"/>
          <p:nvPr/>
        </p:nvSpPr>
        <p:spPr>
          <a:xfrm>
            <a:off x="2110304" y="4176718"/>
            <a:ext cx="2408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Pequeñas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4.5%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A083CF7-9E16-4991-829B-3F9CD5A7F13A}"/>
              </a:ext>
            </a:extLst>
          </p:cNvPr>
          <p:cNvSpPr txBox="1"/>
          <p:nvPr/>
        </p:nvSpPr>
        <p:spPr>
          <a:xfrm>
            <a:off x="2167875" y="2240049"/>
            <a:ext cx="2408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2.4%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B7E2D784-282C-4FD4-9EE7-14CA86A82971}"/>
              </a:ext>
            </a:extLst>
          </p:cNvPr>
          <p:cNvCxnSpPr>
            <a:cxnSpLocks/>
          </p:cNvCxnSpPr>
          <p:nvPr/>
        </p:nvCxnSpPr>
        <p:spPr>
          <a:xfrm flipV="1">
            <a:off x="443929" y="5030067"/>
            <a:ext cx="703063" cy="1106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9764FD8-817F-48B0-819D-DAA8E430632A}"/>
              </a:ext>
            </a:extLst>
          </p:cNvPr>
          <p:cNvCxnSpPr>
            <a:cxnSpLocks/>
          </p:cNvCxnSpPr>
          <p:nvPr/>
        </p:nvCxnSpPr>
        <p:spPr>
          <a:xfrm flipV="1">
            <a:off x="195943" y="3941797"/>
            <a:ext cx="1383672" cy="2038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28378EE-139A-46E0-858D-9883B4C4C016}"/>
              </a:ext>
            </a:extLst>
          </p:cNvPr>
          <p:cNvCxnSpPr>
            <a:cxnSpLocks/>
          </p:cNvCxnSpPr>
          <p:nvPr/>
        </p:nvCxnSpPr>
        <p:spPr>
          <a:xfrm flipV="1">
            <a:off x="195943" y="1662714"/>
            <a:ext cx="2627149" cy="3883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7A2DDDD-E729-4C5F-9CC8-5BED7D91E841}"/>
              </a:ext>
            </a:extLst>
          </p:cNvPr>
          <p:cNvSpPr txBox="1"/>
          <p:nvPr/>
        </p:nvSpPr>
        <p:spPr>
          <a:xfrm rot="17984016">
            <a:off x="266220" y="5387446"/>
            <a:ext cx="902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RER &amp; RUS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197D029-20C1-4514-8337-5DB1FC3C63A7}"/>
              </a:ext>
            </a:extLst>
          </p:cNvPr>
          <p:cNvSpPr txBox="1"/>
          <p:nvPr/>
        </p:nvSpPr>
        <p:spPr>
          <a:xfrm rot="18384452">
            <a:off x="301231" y="5133659"/>
            <a:ext cx="47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RMT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8370115-A3EA-4CA1-9BBB-3739C741B088}"/>
              </a:ext>
            </a:extLst>
          </p:cNvPr>
          <p:cNvSpPr txBox="1"/>
          <p:nvPr/>
        </p:nvSpPr>
        <p:spPr>
          <a:xfrm rot="18233566">
            <a:off x="-12482" y="3783869"/>
            <a:ext cx="224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Régimen tercera categoría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4801FD58-06DC-4DB2-AEC1-528E25469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994" y="844082"/>
            <a:ext cx="570419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Impuesto a la renta de tercera categoría y regularización* según tamaño de contribuyente, 2015 –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(en porcentaje del total recaudado)</a:t>
            </a:r>
            <a:endParaRPr kumimoji="0" lang="es-PE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errar llave 30">
            <a:extLst>
              <a:ext uri="{FF2B5EF4-FFF2-40B4-BE49-F238E27FC236}">
                <a16:creationId xmlns:a16="http://schemas.microsoft.com/office/drawing/2014/main" id="{7580F7EF-C91B-4B3B-BAB9-33398BFBCC7F}"/>
              </a:ext>
            </a:extLst>
          </p:cNvPr>
          <p:cNvSpPr/>
          <p:nvPr/>
        </p:nvSpPr>
        <p:spPr>
          <a:xfrm>
            <a:off x="3531198" y="1630092"/>
            <a:ext cx="1133060" cy="1163779"/>
          </a:xfrm>
          <a:prstGeom prst="rightBrace">
            <a:avLst>
              <a:gd name="adj1" fmla="val 8333"/>
              <a:gd name="adj2" fmla="val 48292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76B8ABB-C152-4988-8FDE-55D47F873740}"/>
              </a:ext>
            </a:extLst>
          </p:cNvPr>
          <p:cNvSpPr txBox="1"/>
          <p:nvPr/>
        </p:nvSpPr>
        <p:spPr>
          <a:xfrm>
            <a:off x="4722537" y="1593542"/>
            <a:ext cx="1495706" cy="120032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los cuales, según SUNAT,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280 contribuyentes son considerados top y megas</a:t>
            </a: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690E507D-0FD9-4D33-84AF-FE1D96A5F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062154"/>
              </p:ext>
            </p:extLst>
          </p:nvPr>
        </p:nvGraphicFramePr>
        <p:xfrm>
          <a:off x="6273651" y="1566142"/>
          <a:ext cx="5704196" cy="46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Rectángulo 33">
            <a:extLst>
              <a:ext uri="{FF2B5EF4-FFF2-40B4-BE49-F238E27FC236}">
                <a16:creationId xmlns:a16="http://schemas.microsoft.com/office/drawing/2014/main" id="{B9D263B3-F60C-4B85-841D-6D77D6625FF1}"/>
              </a:ext>
            </a:extLst>
          </p:cNvPr>
          <p:cNvSpPr/>
          <p:nvPr/>
        </p:nvSpPr>
        <p:spPr>
          <a:xfrm>
            <a:off x="10416011" y="4065117"/>
            <a:ext cx="1287374" cy="1764000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5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30629" y="74550"/>
            <a:ext cx="11527971" cy="777504"/>
          </a:xfrm>
        </p:spPr>
        <p:txBody>
          <a:bodyPr>
            <a:noAutofit/>
          </a:bodyPr>
          <a:lstStyle/>
          <a:p>
            <a:r>
              <a:rPr lang="es-PE" sz="2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Asimismo, solo pocos trabajadores tributan en el Perú. Según la ENAHO, solo 9 de cada 100 trabajadores pagan IR y tan solo 3 pagan la mitad del IR recaudado por cuarta y quinta categoría. Esto responde a la alta informalidad y el alto tramo inafecto.</a:t>
            </a:r>
            <a:endParaRPr lang="es-ES_tradnl" sz="21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23888" y="5885304"/>
            <a:ext cx="9938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es-MX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*Recaudación correspondiente a cuarta y quinta categoría.</a:t>
            </a:r>
          </a:p>
          <a:p>
            <a:pPr fontAlgn="t"/>
            <a:r>
              <a:rPr lang="es-MX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Fuente: INEI – ENAHO.</a:t>
            </a:r>
            <a:endParaRPr kumimoji="0" lang="es-ES" altLang="es-E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4374102-0B1C-4C73-9ED9-28CA9B07265A}"/>
              </a:ext>
            </a:extLst>
          </p:cNvPr>
          <p:cNvCxnSpPr>
            <a:cxnSpLocks/>
          </p:cNvCxnSpPr>
          <p:nvPr/>
        </p:nvCxnSpPr>
        <p:spPr>
          <a:xfrm>
            <a:off x="10049683" y="1694339"/>
            <a:ext cx="164273" cy="3568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3BD2B68-936A-47DA-805E-9D5A288204AB}"/>
              </a:ext>
            </a:extLst>
          </p:cNvPr>
          <p:cNvCxnSpPr>
            <a:cxnSpLocks/>
          </p:cNvCxnSpPr>
          <p:nvPr/>
        </p:nvCxnSpPr>
        <p:spPr>
          <a:xfrm>
            <a:off x="9955640" y="1694339"/>
            <a:ext cx="164273" cy="3568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3 CuadroTexto"/>
          <p:cNvSpPr txBox="1"/>
          <p:nvPr/>
        </p:nvSpPr>
        <p:spPr>
          <a:xfrm>
            <a:off x="645099" y="3020290"/>
            <a:ext cx="2673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Century Gothic" panose="020B0502020202020204" pitchFamily="34" charset="0"/>
              </a:rPr>
              <a:t>¿Qué trabajadores tributan en el Perú?</a:t>
            </a:r>
          </a:p>
        </p:txBody>
      </p:sp>
      <p:graphicFrame>
        <p:nvGraphicFramePr>
          <p:cNvPr id="20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123030"/>
              </p:ext>
            </p:extLst>
          </p:nvPr>
        </p:nvGraphicFramePr>
        <p:xfrm>
          <a:off x="3700128" y="1125538"/>
          <a:ext cx="7747000" cy="4723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127080"/>
              </p:ext>
            </p:extLst>
          </p:nvPr>
        </p:nvGraphicFramePr>
        <p:xfrm>
          <a:off x="7204242" y="3936202"/>
          <a:ext cx="4157436" cy="208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2 Flecha derecha"/>
          <p:cNvSpPr/>
          <p:nvPr/>
        </p:nvSpPr>
        <p:spPr>
          <a:xfrm>
            <a:off x="7175303" y="3851287"/>
            <a:ext cx="711200" cy="38462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552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47072" y="74550"/>
            <a:ext cx="11248242" cy="777504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generación eléctrica se encuentra ya muy cercana a niveles pre pandemia, pero el indicador tiene sesgos.</a:t>
            </a:r>
            <a:endParaRPr lang="es-ES_tradnl" sz="2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6" name="2 Gráfico">
            <a:extLst>
              <a:ext uri="{FF2B5EF4-FFF2-40B4-BE49-F238E27FC236}">
                <a16:creationId xmlns:a16="http://schemas.microsoft.com/office/drawing/2014/main" id="{6A81EC23-340F-4D3A-9961-F0EED5F23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260961"/>
              </p:ext>
            </p:extLst>
          </p:nvPr>
        </p:nvGraphicFramePr>
        <p:xfrm>
          <a:off x="657225" y="1657350"/>
          <a:ext cx="11029950" cy="4476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A7FCF2AA-26A0-4E43-8F33-7728F98CA6F2}"/>
              </a:ext>
            </a:extLst>
          </p:cNvPr>
          <p:cNvSpPr txBox="1"/>
          <p:nvPr/>
        </p:nvSpPr>
        <p:spPr>
          <a:xfrm>
            <a:off x="3086100" y="1038225"/>
            <a:ext cx="578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800" b="1" dirty="0">
                <a:latin typeface="ClanPro-Bold"/>
              </a:rPr>
              <a:t>Generación eléctrica diaria – promedio móvil 7 días*, </a:t>
            </a:r>
          </a:p>
          <a:p>
            <a:pPr algn="ctr"/>
            <a:r>
              <a:rPr lang="es-PE" sz="1800" dirty="0">
                <a:latin typeface="ClanPro-Bold"/>
              </a:rPr>
              <a:t>1 mar – 30 set 2020</a:t>
            </a:r>
          </a:p>
          <a:p>
            <a:pPr algn="ctr"/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038810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IP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72983"/>
    </a:accent1>
    <a:accent2>
      <a:srgbClr val="9A141B"/>
    </a:accent2>
    <a:accent3>
      <a:srgbClr val="F9B500"/>
    </a:accent3>
    <a:accent4>
      <a:srgbClr val="E9600F"/>
    </a:accent4>
    <a:accent5>
      <a:srgbClr val="949498"/>
    </a:accent5>
    <a:accent6>
      <a:srgbClr val="00B050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IP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2C99"/>
    </a:accent1>
    <a:accent2>
      <a:srgbClr val="B92D4F"/>
    </a:accent2>
    <a:accent3>
      <a:srgbClr val="B6B6C0"/>
    </a:accent3>
    <a:accent4>
      <a:srgbClr val="FFA74F"/>
    </a:accent4>
    <a:accent5>
      <a:srgbClr val="1B83B5"/>
    </a:accent5>
    <a:accent6>
      <a:srgbClr val="92D050"/>
    </a:accent6>
    <a:hlink>
      <a:srgbClr val="0563C1"/>
    </a:hlink>
    <a:folHlink>
      <a:srgbClr val="954F72"/>
    </a:folHlink>
  </a:clrScheme>
  <a:fontScheme name="Boticario">
    <a:majorFont>
      <a:latin typeface="Book Antiqua"/>
      <a:ea typeface=""/>
      <a:cs typeface=""/>
      <a:font script="Jpan" typeface="HGS明朝B"/>
      <a:font script="Hang" typeface="HY견명조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견명조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IPE nuevo">
    <a:dk1>
      <a:srgbClr val="000000"/>
    </a:dk1>
    <a:lt1>
      <a:srgbClr val="FFFFFF"/>
    </a:lt1>
    <a:dk2>
      <a:srgbClr val="000000"/>
    </a:dk2>
    <a:lt2>
      <a:srgbClr val="FFFFFF"/>
    </a:lt2>
    <a:accent1>
      <a:srgbClr val="34B99A"/>
    </a:accent1>
    <a:accent2>
      <a:srgbClr val="F3C516"/>
    </a:accent2>
    <a:accent3>
      <a:srgbClr val="E84E3E"/>
    </a:accent3>
    <a:accent4>
      <a:srgbClr val="4499D3"/>
    </a:accent4>
    <a:accent5>
      <a:srgbClr val="3D5163"/>
    </a:accent5>
    <a:accent6>
      <a:srgbClr val="54B96E"/>
    </a:accent6>
    <a:hlink>
      <a:srgbClr val="8ABDE4"/>
    </a:hlink>
    <a:folHlink>
      <a:srgbClr val="9E6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7573</TotalTime>
  <Words>1107</Words>
  <Application>Microsoft Office PowerPoint</Application>
  <PresentationFormat>Panorámica</PresentationFormat>
  <Paragraphs>182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ClanPro-Bold</vt:lpstr>
      <vt:lpstr>ClanPro-Book</vt:lpstr>
      <vt:lpstr>Tema de Office</vt:lpstr>
      <vt:lpstr>Presentación de PowerPoint</vt:lpstr>
      <vt:lpstr>En los últimos años, el IGV y el impuesto a la renta han concentrado el 82% de los ingresos tributarios del gobierno general.</vt:lpstr>
      <vt:lpstr>A pesar del crecimiento sostenido del PBI, la presión tributaria casi no ha variado en 25 años y está por debajo de otros países de la región.</vt:lpstr>
      <vt:lpstr>Un determinante de la baja presión tributaria es la informalidad laboral, que ha variado muy poco en la última década y es mayor a la que corresponde a su nivel de PBI per cápita.</vt:lpstr>
      <vt:lpstr>Un segundo determinante es la estructura empresarial concentrada en microempresas (95% de todas las empresas formales). La diferencia en productividad entre micro y grandes empresas es menor en países más ricos.</vt:lpstr>
      <vt:lpstr>Hay diversos regímenes especiales de impuesto a la renta según el tamaño de ventas de las empresas. Por su parte, el IR para trabajadores es progresivo, pero tiene un tramo inafecto por deducciones alto.</vt:lpstr>
      <vt:lpstr>Como resultado, la recaudación se concentra en pocos contribuyentes. Según SUNAT, de las grandes empresas, 280 empresas eran consideradas Top y Megas. Solo estas empresas representaron el 42% de la recaudación total por impuesto a la renta de tercera categoría.</vt:lpstr>
      <vt:lpstr>Asimismo, solo pocos trabajadores tributan en el Perú. Según la ENAHO, solo 9 de cada 100 trabajadores pagan IR y tan solo 3 pagan la mitad del IR recaudado por cuarta y quinta categoría. Esto responde a la alta informalidad y el alto tramo inafecto.</vt:lpstr>
      <vt:lpstr>La generación eléctrica se encuentra ya muy cercana a niveles pre pandemia, pero el indicador tiene sesgos.</vt:lpstr>
      <vt:lpstr>La economía del Perú se encuentra ya con una caída interanual similar a otros países de la región.</vt:lpstr>
      <vt:lpstr>La economía del Perú se encuentra ya con una caída interanual similar a otros países de la región.</vt:lpstr>
      <vt:lpstr>El MMM plantea que el déficit fiscal siga reduciéndose hasta alcanzar 1.5% del PBI en 2025 y 1% del PBI en 2026 y en adelante.</vt:lpstr>
      <vt:lpstr>Del 2025 en adelante, se prevé que el ratio de endeudamiento mantenga una trayectoria decreciente explicada por la reducción permanente del déficit fiscal.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Desafíos para la recaudación en el Perú y un caso de estudio ante cambios en el ISC</dc:title>
  <dc:creator>Yulia Valdivia Rivera</dc:creator>
  <cp:lastModifiedBy>Diego Macera Poli</cp:lastModifiedBy>
  <cp:revision>67</cp:revision>
  <dcterms:created xsi:type="dcterms:W3CDTF">2020-07-23T21:26:14Z</dcterms:created>
  <dcterms:modified xsi:type="dcterms:W3CDTF">2020-10-14T22:09:42Z</dcterms:modified>
</cp:coreProperties>
</file>